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6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265" r:id="rId22"/>
    <p:sldId id="326" r:id="rId23"/>
    <p:sldId id="837" r:id="rId24"/>
    <p:sldId id="840" r:id="rId25"/>
    <p:sldId id="838" r:id="rId26"/>
    <p:sldId id="839" r:id="rId27"/>
    <p:sldId id="276" r:id="rId28"/>
    <p:sldId id="277" r:id="rId29"/>
    <p:sldId id="278" r:id="rId30"/>
    <p:sldId id="280" r:id="rId31"/>
    <p:sldId id="281" r:id="rId32"/>
    <p:sldId id="283" r:id="rId33"/>
    <p:sldId id="284" r:id="rId34"/>
    <p:sldId id="286" r:id="rId35"/>
    <p:sldId id="287" r:id="rId36"/>
    <p:sldId id="289" r:id="rId37"/>
    <p:sldId id="841" r:id="rId38"/>
    <p:sldId id="849" r:id="rId39"/>
    <p:sldId id="843" r:id="rId40"/>
    <p:sldId id="845" r:id="rId41"/>
    <p:sldId id="846" r:id="rId42"/>
    <p:sldId id="848" r:id="rId43"/>
    <p:sldId id="850" r:id="rId44"/>
    <p:sldId id="851" r:id="rId45"/>
    <p:sldId id="343" r:id="rId46"/>
    <p:sldId id="290" r:id="rId47"/>
    <p:sldId id="291" r:id="rId48"/>
    <p:sldId id="852" r:id="rId49"/>
    <p:sldId id="853" r:id="rId50"/>
    <p:sldId id="854" r:id="rId51"/>
    <p:sldId id="328" r:id="rId52"/>
    <p:sldId id="855" r:id="rId53"/>
    <p:sldId id="306" r:id="rId54"/>
    <p:sldId id="324" r:id="rId55"/>
    <p:sldId id="856" r:id="rId56"/>
    <p:sldId id="857" r:id="rId57"/>
    <p:sldId id="858" r:id="rId58"/>
    <p:sldId id="859" r:id="rId59"/>
    <p:sldId id="323" r:id="rId6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53FF8C-61F8-4349-A229-6237152DEEFC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5878DDA-2784-4AF4-AF5F-25730A0A5DCE}">
      <dgm:prSet/>
      <dgm:spPr/>
      <dgm:t>
        <a:bodyPr/>
        <a:lstStyle/>
        <a:p>
          <a:r>
            <a:rPr lang="it-IT"/>
            <a:t>Struttura comunicativa</a:t>
          </a:r>
          <a:endParaRPr lang="en-US"/>
        </a:p>
      </dgm:t>
    </dgm:pt>
    <dgm:pt modelId="{C01A1593-A7C3-4017-8B2D-92275797B69F}" type="parTrans" cxnId="{2C05E3B1-BBDA-4765-89AF-AF25ED9AF300}">
      <dgm:prSet/>
      <dgm:spPr/>
      <dgm:t>
        <a:bodyPr/>
        <a:lstStyle/>
        <a:p>
          <a:endParaRPr lang="en-US"/>
        </a:p>
      </dgm:t>
    </dgm:pt>
    <dgm:pt modelId="{98741CEA-1A2B-4072-947C-7BD303A3F79D}" type="sibTrans" cxnId="{2C05E3B1-BBDA-4765-89AF-AF25ED9AF300}">
      <dgm:prSet/>
      <dgm:spPr/>
      <dgm:t>
        <a:bodyPr/>
        <a:lstStyle/>
        <a:p>
          <a:endParaRPr lang="en-US"/>
        </a:p>
      </dgm:t>
    </dgm:pt>
    <dgm:pt modelId="{CDBB6F62-2AAE-4B5C-BC82-5A2B13E7EF27}">
      <dgm:prSet/>
      <dgm:spPr/>
      <dgm:t>
        <a:bodyPr/>
        <a:lstStyle/>
        <a:p>
          <a:r>
            <a:rPr lang="it-IT"/>
            <a:t>Struttura d’influsso</a:t>
          </a:r>
          <a:endParaRPr lang="en-US"/>
        </a:p>
      </dgm:t>
    </dgm:pt>
    <dgm:pt modelId="{3F3A1202-F19F-47C9-8DD7-43F05B62D0AF}" type="parTrans" cxnId="{7BE43C1E-F706-427B-8242-7569130A2315}">
      <dgm:prSet/>
      <dgm:spPr/>
      <dgm:t>
        <a:bodyPr/>
        <a:lstStyle/>
        <a:p>
          <a:endParaRPr lang="en-US"/>
        </a:p>
      </dgm:t>
    </dgm:pt>
    <dgm:pt modelId="{B234A772-DB88-4163-ABB3-B995C027DA6F}" type="sibTrans" cxnId="{7BE43C1E-F706-427B-8242-7569130A2315}">
      <dgm:prSet/>
      <dgm:spPr/>
      <dgm:t>
        <a:bodyPr/>
        <a:lstStyle/>
        <a:p>
          <a:endParaRPr lang="en-US"/>
        </a:p>
      </dgm:t>
    </dgm:pt>
    <dgm:pt modelId="{FF5C587D-16D3-48F0-B3B8-7AD7558919D4}">
      <dgm:prSet/>
      <dgm:spPr/>
      <dgm:t>
        <a:bodyPr/>
        <a:lstStyle/>
        <a:p>
          <a:r>
            <a:rPr lang="it-IT"/>
            <a:t>Struttura socio-affettiva</a:t>
          </a:r>
          <a:endParaRPr lang="en-US"/>
        </a:p>
      </dgm:t>
    </dgm:pt>
    <dgm:pt modelId="{407BB661-C834-44D7-A3AF-FCA9B83CEAA5}" type="parTrans" cxnId="{F5F163E2-2713-4CBE-B247-FF36CA5FF67F}">
      <dgm:prSet/>
      <dgm:spPr/>
      <dgm:t>
        <a:bodyPr/>
        <a:lstStyle/>
        <a:p>
          <a:endParaRPr lang="en-US"/>
        </a:p>
      </dgm:t>
    </dgm:pt>
    <dgm:pt modelId="{91755B13-265C-4731-8103-49AF2D211EA9}" type="sibTrans" cxnId="{F5F163E2-2713-4CBE-B247-FF36CA5FF67F}">
      <dgm:prSet/>
      <dgm:spPr/>
      <dgm:t>
        <a:bodyPr/>
        <a:lstStyle/>
        <a:p>
          <a:endParaRPr lang="en-US"/>
        </a:p>
      </dgm:t>
    </dgm:pt>
    <dgm:pt modelId="{2F873AE5-112B-4BA7-B54A-90C62916A3F2}">
      <dgm:prSet/>
      <dgm:spPr/>
      <dgm:t>
        <a:bodyPr/>
        <a:lstStyle/>
        <a:p>
          <a:r>
            <a:rPr lang="it-IT"/>
            <a:t>Struttura delle aspettative</a:t>
          </a:r>
          <a:endParaRPr lang="en-US"/>
        </a:p>
      </dgm:t>
    </dgm:pt>
    <dgm:pt modelId="{0256213B-B0C3-4D73-990C-1A88EA80F97C}" type="parTrans" cxnId="{DF2167BD-44AA-40BB-B577-ED9521E3C32D}">
      <dgm:prSet/>
      <dgm:spPr/>
      <dgm:t>
        <a:bodyPr/>
        <a:lstStyle/>
        <a:p>
          <a:endParaRPr lang="en-US"/>
        </a:p>
      </dgm:t>
    </dgm:pt>
    <dgm:pt modelId="{7CCDB4F6-93F8-4FE5-A2C8-5842F01F2766}" type="sibTrans" cxnId="{DF2167BD-44AA-40BB-B577-ED9521E3C32D}">
      <dgm:prSet/>
      <dgm:spPr/>
      <dgm:t>
        <a:bodyPr/>
        <a:lstStyle/>
        <a:p>
          <a:endParaRPr lang="en-US"/>
        </a:p>
      </dgm:t>
    </dgm:pt>
    <dgm:pt modelId="{7FBEA4B7-9F1B-4F56-99B2-65A5F2BE28C0}">
      <dgm:prSet/>
      <dgm:spPr/>
      <dgm:t>
        <a:bodyPr/>
        <a:lstStyle/>
        <a:p>
          <a:r>
            <a:rPr lang="it-IT" dirty="0"/>
            <a:t>(Per i contenuti inerenti le strutture interattive cfr. C. Girelli, </a:t>
          </a:r>
          <a:r>
            <a:rPr lang="it-IT" i="1" dirty="0"/>
            <a:t>Costruire il gruppo classe</a:t>
          </a:r>
          <a:r>
            <a:rPr lang="it-IT" dirty="0"/>
            <a:t>, La Scuola, Brescia 1999).</a:t>
          </a:r>
          <a:endParaRPr lang="en-US" dirty="0"/>
        </a:p>
      </dgm:t>
    </dgm:pt>
    <dgm:pt modelId="{C8B053B2-1DC4-4FC6-8F4F-9815DB740D61}" type="parTrans" cxnId="{738EA778-A0D8-4D55-8DDE-97E2AC062020}">
      <dgm:prSet/>
      <dgm:spPr/>
      <dgm:t>
        <a:bodyPr/>
        <a:lstStyle/>
        <a:p>
          <a:endParaRPr lang="en-US"/>
        </a:p>
      </dgm:t>
    </dgm:pt>
    <dgm:pt modelId="{6E16BE22-3EB2-4504-BD09-485153FD0833}" type="sibTrans" cxnId="{738EA778-A0D8-4D55-8DDE-97E2AC062020}">
      <dgm:prSet/>
      <dgm:spPr/>
      <dgm:t>
        <a:bodyPr/>
        <a:lstStyle/>
        <a:p>
          <a:endParaRPr lang="en-US"/>
        </a:p>
      </dgm:t>
    </dgm:pt>
    <dgm:pt modelId="{A2A5FD00-5F8B-45C4-81CF-59D5F4B5FB29}" type="pres">
      <dgm:prSet presAssocID="{B353FF8C-61F8-4349-A229-6237152DEEFC}" presName="Name0" presStyleCnt="0">
        <dgm:presLayoutVars>
          <dgm:dir/>
          <dgm:animLvl val="lvl"/>
          <dgm:resizeHandles val="exact"/>
        </dgm:presLayoutVars>
      </dgm:prSet>
      <dgm:spPr/>
    </dgm:pt>
    <dgm:pt modelId="{E59E73AC-0C21-4853-A3D5-5ECCE71A63C7}" type="pres">
      <dgm:prSet presAssocID="{05878DDA-2784-4AF4-AF5F-25730A0A5DCE}" presName="linNode" presStyleCnt="0"/>
      <dgm:spPr/>
    </dgm:pt>
    <dgm:pt modelId="{99A5B3C8-67AF-4549-863B-DAAF8F19182C}" type="pres">
      <dgm:prSet presAssocID="{05878DDA-2784-4AF4-AF5F-25730A0A5DCE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F41898D8-34B3-41F5-B4B0-E5C63672BE93}" type="pres">
      <dgm:prSet presAssocID="{98741CEA-1A2B-4072-947C-7BD303A3F79D}" presName="sp" presStyleCnt="0"/>
      <dgm:spPr/>
    </dgm:pt>
    <dgm:pt modelId="{F4635D00-C717-4462-89EB-A1930864B75B}" type="pres">
      <dgm:prSet presAssocID="{CDBB6F62-2AAE-4B5C-BC82-5A2B13E7EF27}" presName="linNode" presStyleCnt="0"/>
      <dgm:spPr/>
    </dgm:pt>
    <dgm:pt modelId="{AAA5FD6C-40C7-4B92-9E40-01D8393BD005}" type="pres">
      <dgm:prSet presAssocID="{CDBB6F62-2AAE-4B5C-BC82-5A2B13E7EF27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51490715-2234-4B2B-ACE9-5BC0F5CAF439}" type="pres">
      <dgm:prSet presAssocID="{B234A772-DB88-4163-ABB3-B995C027DA6F}" presName="sp" presStyleCnt="0"/>
      <dgm:spPr/>
    </dgm:pt>
    <dgm:pt modelId="{9705875A-60EE-4113-B800-02468AF1E0C7}" type="pres">
      <dgm:prSet presAssocID="{FF5C587D-16D3-48F0-B3B8-7AD7558919D4}" presName="linNode" presStyleCnt="0"/>
      <dgm:spPr/>
    </dgm:pt>
    <dgm:pt modelId="{92E4FDB1-8FC2-40D0-8F5B-E937C28D66E3}" type="pres">
      <dgm:prSet presAssocID="{FF5C587D-16D3-48F0-B3B8-7AD7558919D4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40A97DB2-7B3A-46CC-8E4C-1A764D5C15DB}" type="pres">
      <dgm:prSet presAssocID="{91755B13-265C-4731-8103-49AF2D211EA9}" presName="sp" presStyleCnt="0"/>
      <dgm:spPr/>
    </dgm:pt>
    <dgm:pt modelId="{2EBFBA9E-672F-4DD3-85E1-053C984AEB03}" type="pres">
      <dgm:prSet presAssocID="{2F873AE5-112B-4BA7-B54A-90C62916A3F2}" presName="linNode" presStyleCnt="0"/>
      <dgm:spPr/>
    </dgm:pt>
    <dgm:pt modelId="{50740B7E-A67A-4F5E-B072-5EACE33D7CE8}" type="pres">
      <dgm:prSet presAssocID="{2F873AE5-112B-4BA7-B54A-90C62916A3F2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62649A39-0BCE-4D4B-B4C6-C61857D0906D}" type="pres">
      <dgm:prSet presAssocID="{7CCDB4F6-93F8-4FE5-A2C8-5842F01F2766}" presName="sp" presStyleCnt="0"/>
      <dgm:spPr/>
    </dgm:pt>
    <dgm:pt modelId="{9EAFAC3F-F5C6-4B1E-BD22-703AAF1FB576}" type="pres">
      <dgm:prSet presAssocID="{7FBEA4B7-9F1B-4F56-99B2-65A5F2BE28C0}" presName="linNode" presStyleCnt="0"/>
      <dgm:spPr/>
    </dgm:pt>
    <dgm:pt modelId="{9349DA3B-07D4-4C91-A96A-07B0A8181ED8}" type="pres">
      <dgm:prSet presAssocID="{7FBEA4B7-9F1B-4F56-99B2-65A5F2BE28C0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7BE43C1E-F706-427B-8242-7569130A2315}" srcId="{B353FF8C-61F8-4349-A229-6237152DEEFC}" destId="{CDBB6F62-2AAE-4B5C-BC82-5A2B13E7EF27}" srcOrd="1" destOrd="0" parTransId="{3F3A1202-F19F-47C9-8DD7-43F05B62D0AF}" sibTransId="{B234A772-DB88-4163-ABB3-B995C027DA6F}"/>
    <dgm:cxn modelId="{738EA778-A0D8-4D55-8DDE-97E2AC062020}" srcId="{B353FF8C-61F8-4349-A229-6237152DEEFC}" destId="{7FBEA4B7-9F1B-4F56-99B2-65A5F2BE28C0}" srcOrd="4" destOrd="0" parTransId="{C8B053B2-1DC4-4FC6-8F4F-9815DB740D61}" sibTransId="{6E16BE22-3EB2-4504-BD09-485153FD0833}"/>
    <dgm:cxn modelId="{2A1BEA78-767D-4BF3-A25B-DC1F8C148191}" type="presOf" srcId="{B353FF8C-61F8-4349-A229-6237152DEEFC}" destId="{A2A5FD00-5F8B-45C4-81CF-59D5F4B5FB29}" srcOrd="0" destOrd="0" presId="urn:microsoft.com/office/officeart/2005/8/layout/vList5"/>
    <dgm:cxn modelId="{2C5E9A7D-05A0-43E0-A23C-CC9FF8FDD35E}" type="presOf" srcId="{FF5C587D-16D3-48F0-B3B8-7AD7558919D4}" destId="{92E4FDB1-8FC2-40D0-8F5B-E937C28D66E3}" srcOrd="0" destOrd="0" presId="urn:microsoft.com/office/officeart/2005/8/layout/vList5"/>
    <dgm:cxn modelId="{4AB971A2-FAE9-4CF9-A2F3-30CD2B0CE3DB}" type="presOf" srcId="{7FBEA4B7-9F1B-4F56-99B2-65A5F2BE28C0}" destId="{9349DA3B-07D4-4C91-A96A-07B0A8181ED8}" srcOrd="0" destOrd="0" presId="urn:microsoft.com/office/officeart/2005/8/layout/vList5"/>
    <dgm:cxn modelId="{8B16F0AB-ECA1-48A4-93A1-882147F2EBA4}" type="presOf" srcId="{05878DDA-2784-4AF4-AF5F-25730A0A5DCE}" destId="{99A5B3C8-67AF-4549-863B-DAAF8F19182C}" srcOrd="0" destOrd="0" presId="urn:microsoft.com/office/officeart/2005/8/layout/vList5"/>
    <dgm:cxn modelId="{2C05E3B1-BBDA-4765-89AF-AF25ED9AF300}" srcId="{B353FF8C-61F8-4349-A229-6237152DEEFC}" destId="{05878DDA-2784-4AF4-AF5F-25730A0A5DCE}" srcOrd="0" destOrd="0" parTransId="{C01A1593-A7C3-4017-8B2D-92275797B69F}" sibTransId="{98741CEA-1A2B-4072-947C-7BD303A3F79D}"/>
    <dgm:cxn modelId="{DF2167BD-44AA-40BB-B577-ED9521E3C32D}" srcId="{B353FF8C-61F8-4349-A229-6237152DEEFC}" destId="{2F873AE5-112B-4BA7-B54A-90C62916A3F2}" srcOrd="3" destOrd="0" parTransId="{0256213B-B0C3-4D73-990C-1A88EA80F97C}" sibTransId="{7CCDB4F6-93F8-4FE5-A2C8-5842F01F2766}"/>
    <dgm:cxn modelId="{F5F163E2-2713-4CBE-B247-FF36CA5FF67F}" srcId="{B353FF8C-61F8-4349-A229-6237152DEEFC}" destId="{FF5C587D-16D3-48F0-B3B8-7AD7558919D4}" srcOrd="2" destOrd="0" parTransId="{407BB661-C834-44D7-A3AF-FCA9B83CEAA5}" sibTransId="{91755B13-265C-4731-8103-49AF2D211EA9}"/>
    <dgm:cxn modelId="{9F527FF8-556E-40F2-8480-79FB5CFF2212}" type="presOf" srcId="{CDBB6F62-2AAE-4B5C-BC82-5A2B13E7EF27}" destId="{AAA5FD6C-40C7-4B92-9E40-01D8393BD005}" srcOrd="0" destOrd="0" presId="urn:microsoft.com/office/officeart/2005/8/layout/vList5"/>
    <dgm:cxn modelId="{178DB3FB-9258-4FD5-AA5A-76934FB325D1}" type="presOf" srcId="{2F873AE5-112B-4BA7-B54A-90C62916A3F2}" destId="{50740B7E-A67A-4F5E-B072-5EACE33D7CE8}" srcOrd="0" destOrd="0" presId="urn:microsoft.com/office/officeart/2005/8/layout/vList5"/>
    <dgm:cxn modelId="{F9A74CEF-3E8A-4431-8481-6C3056C584FD}" type="presParOf" srcId="{A2A5FD00-5F8B-45C4-81CF-59D5F4B5FB29}" destId="{E59E73AC-0C21-4853-A3D5-5ECCE71A63C7}" srcOrd="0" destOrd="0" presId="urn:microsoft.com/office/officeart/2005/8/layout/vList5"/>
    <dgm:cxn modelId="{44C4145E-F3A4-438C-B65E-F2D4850E448D}" type="presParOf" srcId="{E59E73AC-0C21-4853-A3D5-5ECCE71A63C7}" destId="{99A5B3C8-67AF-4549-863B-DAAF8F19182C}" srcOrd="0" destOrd="0" presId="urn:microsoft.com/office/officeart/2005/8/layout/vList5"/>
    <dgm:cxn modelId="{9A1EC2AA-E58A-499E-8A4B-B394327472FB}" type="presParOf" srcId="{A2A5FD00-5F8B-45C4-81CF-59D5F4B5FB29}" destId="{F41898D8-34B3-41F5-B4B0-E5C63672BE93}" srcOrd="1" destOrd="0" presId="urn:microsoft.com/office/officeart/2005/8/layout/vList5"/>
    <dgm:cxn modelId="{D988310B-8F12-4D95-B499-2731BC99B82F}" type="presParOf" srcId="{A2A5FD00-5F8B-45C4-81CF-59D5F4B5FB29}" destId="{F4635D00-C717-4462-89EB-A1930864B75B}" srcOrd="2" destOrd="0" presId="urn:microsoft.com/office/officeart/2005/8/layout/vList5"/>
    <dgm:cxn modelId="{FD09FE02-4E18-4F25-BFF9-7F67DE4067FE}" type="presParOf" srcId="{F4635D00-C717-4462-89EB-A1930864B75B}" destId="{AAA5FD6C-40C7-4B92-9E40-01D8393BD005}" srcOrd="0" destOrd="0" presId="urn:microsoft.com/office/officeart/2005/8/layout/vList5"/>
    <dgm:cxn modelId="{CDEB0D09-189F-4100-A150-6A29A1F1070A}" type="presParOf" srcId="{A2A5FD00-5F8B-45C4-81CF-59D5F4B5FB29}" destId="{51490715-2234-4B2B-ACE9-5BC0F5CAF439}" srcOrd="3" destOrd="0" presId="urn:microsoft.com/office/officeart/2005/8/layout/vList5"/>
    <dgm:cxn modelId="{413FDA7B-0F0C-4A7B-BBEC-EB3964FEB3E1}" type="presParOf" srcId="{A2A5FD00-5F8B-45C4-81CF-59D5F4B5FB29}" destId="{9705875A-60EE-4113-B800-02468AF1E0C7}" srcOrd="4" destOrd="0" presId="urn:microsoft.com/office/officeart/2005/8/layout/vList5"/>
    <dgm:cxn modelId="{5011F46A-3B7E-471F-8FB7-2B55289E86B0}" type="presParOf" srcId="{9705875A-60EE-4113-B800-02468AF1E0C7}" destId="{92E4FDB1-8FC2-40D0-8F5B-E937C28D66E3}" srcOrd="0" destOrd="0" presId="urn:microsoft.com/office/officeart/2005/8/layout/vList5"/>
    <dgm:cxn modelId="{395F5DF3-B6CD-4BA8-A1CF-822847808B34}" type="presParOf" srcId="{A2A5FD00-5F8B-45C4-81CF-59D5F4B5FB29}" destId="{40A97DB2-7B3A-46CC-8E4C-1A764D5C15DB}" srcOrd="5" destOrd="0" presId="urn:microsoft.com/office/officeart/2005/8/layout/vList5"/>
    <dgm:cxn modelId="{8AC35765-5AF4-48F6-9F41-EB183D3E95D9}" type="presParOf" srcId="{A2A5FD00-5F8B-45C4-81CF-59D5F4B5FB29}" destId="{2EBFBA9E-672F-4DD3-85E1-053C984AEB03}" srcOrd="6" destOrd="0" presId="urn:microsoft.com/office/officeart/2005/8/layout/vList5"/>
    <dgm:cxn modelId="{0B662DB2-5113-4985-B217-7BAE4EDE2586}" type="presParOf" srcId="{2EBFBA9E-672F-4DD3-85E1-053C984AEB03}" destId="{50740B7E-A67A-4F5E-B072-5EACE33D7CE8}" srcOrd="0" destOrd="0" presId="urn:microsoft.com/office/officeart/2005/8/layout/vList5"/>
    <dgm:cxn modelId="{4008C1E3-570A-4B20-AB33-50A639E9E4C1}" type="presParOf" srcId="{A2A5FD00-5F8B-45C4-81CF-59D5F4B5FB29}" destId="{62649A39-0BCE-4D4B-B4C6-C61857D0906D}" srcOrd="7" destOrd="0" presId="urn:microsoft.com/office/officeart/2005/8/layout/vList5"/>
    <dgm:cxn modelId="{ECE748BD-CDE1-4530-BD27-412BAF3B350D}" type="presParOf" srcId="{A2A5FD00-5F8B-45C4-81CF-59D5F4B5FB29}" destId="{9EAFAC3F-F5C6-4B1E-BD22-703AAF1FB576}" srcOrd="8" destOrd="0" presId="urn:microsoft.com/office/officeart/2005/8/layout/vList5"/>
    <dgm:cxn modelId="{6E29513D-A8BA-43A1-89B3-7237C28C1E75}" type="presParOf" srcId="{9EAFAC3F-F5C6-4B1E-BD22-703AAF1FB576}" destId="{9349DA3B-07D4-4C91-A96A-07B0A8181ED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C430C2-A506-4534-BCF5-546117ADD28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8A7A075-74C8-4588-9775-87F0027B9490}">
      <dgm:prSet/>
      <dgm:spPr/>
      <dgm:t>
        <a:bodyPr/>
        <a:lstStyle/>
        <a:p>
          <a:r>
            <a:rPr lang="it-IT"/>
            <a:t>Valorizzare le prime settimane di scuola</a:t>
          </a:r>
          <a:endParaRPr lang="en-US"/>
        </a:p>
      </dgm:t>
    </dgm:pt>
    <dgm:pt modelId="{D4C9F6BE-AC4C-4D5C-85A8-60707512B366}" type="parTrans" cxnId="{913CFC4F-DEF8-419B-B543-427A13AABA51}">
      <dgm:prSet/>
      <dgm:spPr/>
      <dgm:t>
        <a:bodyPr/>
        <a:lstStyle/>
        <a:p>
          <a:endParaRPr lang="en-US"/>
        </a:p>
      </dgm:t>
    </dgm:pt>
    <dgm:pt modelId="{DD77402F-B494-4976-B0B5-6EE1548EAC99}" type="sibTrans" cxnId="{913CFC4F-DEF8-419B-B543-427A13AABA51}">
      <dgm:prSet/>
      <dgm:spPr/>
      <dgm:t>
        <a:bodyPr/>
        <a:lstStyle/>
        <a:p>
          <a:endParaRPr lang="en-US"/>
        </a:p>
      </dgm:t>
    </dgm:pt>
    <dgm:pt modelId="{2F760EA9-FD5B-4549-A3A1-455A73EA6587}">
      <dgm:prSet/>
      <dgm:spPr/>
      <dgm:t>
        <a:bodyPr/>
        <a:lstStyle/>
        <a:p>
          <a:r>
            <a:rPr lang="it-IT" dirty="0"/>
            <a:t>Lavorare sulla comunicazione degli obiettivi</a:t>
          </a:r>
          <a:endParaRPr lang="en-US" dirty="0"/>
        </a:p>
      </dgm:t>
    </dgm:pt>
    <dgm:pt modelId="{8F7EAE90-A254-44FD-9204-DEB6846834CA}" type="parTrans" cxnId="{352A22D3-2431-4109-A943-7C3C38F5D3FE}">
      <dgm:prSet/>
      <dgm:spPr/>
      <dgm:t>
        <a:bodyPr/>
        <a:lstStyle/>
        <a:p>
          <a:endParaRPr lang="en-US"/>
        </a:p>
      </dgm:t>
    </dgm:pt>
    <dgm:pt modelId="{F77BF929-738A-4D1E-99D3-DE18BD04D3B9}" type="sibTrans" cxnId="{352A22D3-2431-4109-A943-7C3C38F5D3FE}">
      <dgm:prSet/>
      <dgm:spPr/>
      <dgm:t>
        <a:bodyPr/>
        <a:lstStyle/>
        <a:p>
          <a:endParaRPr lang="en-US"/>
        </a:p>
      </dgm:t>
    </dgm:pt>
    <dgm:pt modelId="{FE3F75C0-4497-4136-8DFE-4A0152D9DC66}">
      <dgm:prSet/>
      <dgm:spPr/>
      <dgm:t>
        <a:bodyPr/>
        <a:lstStyle/>
        <a:p>
          <a:r>
            <a:rPr lang="it-IT" dirty="0"/>
            <a:t>Lavorare sulla condivisione delle regole</a:t>
          </a:r>
          <a:endParaRPr lang="en-US" dirty="0"/>
        </a:p>
      </dgm:t>
    </dgm:pt>
    <dgm:pt modelId="{1C0054BE-3AE4-42C6-B7E9-9814EE64AB9A}" type="parTrans" cxnId="{426B78CF-E09C-4329-9487-BAC00488DED8}">
      <dgm:prSet/>
      <dgm:spPr/>
      <dgm:t>
        <a:bodyPr/>
        <a:lstStyle/>
        <a:p>
          <a:endParaRPr lang="en-US"/>
        </a:p>
      </dgm:t>
    </dgm:pt>
    <dgm:pt modelId="{D4518A21-D672-4621-8FFF-85B10F77DF05}" type="sibTrans" cxnId="{426B78CF-E09C-4329-9487-BAC00488DED8}">
      <dgm:prSet/>
      <dgm:spPr/>
      <dgm:t>
        <a:bodyPr/>
        <a:lstStyle/>
        <a:p>
          <a:endParaRPr lang="en-US"/>
        </a:p>
      </dgm:t>
    </dgm:pt>
    <dgm:pt modelId="{51A2E4AD-5248-4B3E-92FA-9F2F673AE889}">
      <dgm:prSet/>
      <dgm:spPr/>
      <dgm:t>
        <a:bodyPr/>
        <a:lstStyle/>
        <a:p>
          <a:r>
            <a:rPr lang="it-IT"/>
            <a:t>Favorire la partecipazione delle studentesse e degli studenti</a:t>
          </a:r>
          <a:endParaRPr lang="en-US"/>
        </a:p>
      </dgm:t>
    </dgm:pt>
    <dgm:pt modelId="{AF2A2292-B8E3-40AE-ACAB-7B842A25B48A}" type="parTrans" cxnId="{39E50042-8F29-48A1-A32F-6941099BBD12}">
      <dgm:prSet/>
      <dgm:spPr/>
      <dgm:t>
        <a:bodyPr/>
        <a:lstStyle/>
        <a:p>
          <a:endParaRPr lang="en-US"/>
        </a:p>
      </dgm:t>
    </dgm:pt>
    <dgm:pt modelId="{AB9E9457-93F6-4EC3-B682-CC379B6B6B0E}" type="sibTrans" cxnId="{39E50042-8F29-48A1-A32F-6941099BBD12}">
      <dgm:prSet/>
      <dgm:spPr/>
      <dgm:t>
        <a:bodyPr/>
        <a:lstStyle/>
        <a:p>
          <a:endParaRPr lang="en-US"/>
        </a:p>
      </dgm:t>
    </dgm:pt>
    <dgm:pt modelId="{C9155CD3-E6FD-4E38-AE01-250B79D085E4}">
      <dgm:prSet/>
      <dgm:spPr/>
      <dgm:t>
        <a:bodyPr/>
        <a:lstStyle/>
        <a:p>
          <a:r>
            <a:rPr lang="it-IT" dirty="0"/>
            <a:t>Coltivare le motivazioni (sia nelle dimensione razionale, sia in quella emotiva)</a:t>
          </a:r>
        </a:p>
      </dgm:t>
    </dgm:pt>
    <dgm:pt modelId="{AECD728B-B013-44B4-AE16-D6BB65EAD5B3}" type="parTrans" cxnId="{04149E4A-8252-48C0-9801-54E5411A7862}">
      <dgm:prSet/>
      <dgm:spPr/>
    </dgm:pt>
    <dgm:pt modelId="{8AFB8692-852F-4050-A8FB-78B21C203FDB}" type="sibTrans" cxnId="{04149E4A-8252-48C0-9801-54E5411A7862}">
      <dgm:prSet/>
      <dgm:spPr/>
    </dgm:pt>
    <dgm:pt modelId="{A1008B99-200D-4598-A901-0FDBEA572B43}" type="pres">
      <dgm:prSet presAssocID="{6BC430C2-A506-4534-BCF5-546117ADD287}" presName="linear" presStyleCnt="0">
        <dgm:presLayoutVars>
          <dgm:animLvl val="lvl"/>
          <dgm:resizeHandles val="exact"/>
        </dgm:presLayoutVars>
      </dgm:prSet>
      <dgm:spPr/>
    </dgm:pt>
    <dgm:pt modelId="{D48CD70E-F140-4FDC-B220-D7A39FBA19CA}" type="pres">
      <dgm:prSet presAssocID="{98A7A075-74C8-4588-9775-87F0027B949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D6D0AF0-BF91-456F-B399-97DFE52F8ECE}" type="pres">
      <dgm:prSet presAssocID="{DD77402F-B494-4976-B0B5-6EE1548EAC99}" presName="spacer" presStyleCnt="0"/>
      <dgm:spPr/>
    </dgm:pt>
    <dgm:pt modelId="{9A8CEFEA-1948-44C6-8DAB-0849FCB8BD14}" type="pres">
      <dgm:prSet presAssocID="{C9155CD3-E6FD-4E38-AE01-250B79D085E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D3CECAF-F91A-4560-8485-8F2388D5D356}" type="pres">
      <dgm:prSet presAssocID="{8AFB8692-852F-4050-A8FB-78B21C203FDB}" presName="spacer" presStyleCnt="0"/>
      <dgm:spPr/>
    </dgm:pt>
    <dgm:pt modelId="{466621FF-99A4-4A0D-B277-EC541F564167}" type="pres">
      <dgm:prSet presAssocID="{2F760EA9-FD5B-4549-A3A1-455A73EA658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B5DC5CA-7457-41C3-AF8F-D1A78AE9E86A}" type="pres">
      <dgm:prSet presAssocID="{F77BF929-738A-4D1E-99D3-DE18BD04D3B9}" presName="spacer" presStyleCnt="0"/>
      <dgm:spPr/>
    </dgm:pt>
    <dgm:pt modelId="{3EF1FC3D-ADCF-4A11-A66A-F33FC5FC0855}" type="pres">
      <dgm:prSet presAssocID="{FE3F75C0-4497-4136-8DFE-4A0152D9DC6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2EE71CC-AF22-4C64-ABE1-F9E052FD9CE0}" type="pres">
      <dgm:prSet presAssocID="{D4518A21-D672-4621-8FFF-85B10F77DF05}" presName="spacer" presStyleCnt="0"/>
      <dgm:spPr/>
    </dgm:pt>
    <dgm:pt modelId="{F2C02E93-97DD-481C-BC2E-C0E12753247E}" type="pres">
      <dgm:prSet presAssocID="{51A2E4AD-5248-4B3E-92FA-9F2F673AE88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78A0F13-4E32-48D5-A845-ED7FE75A9201}" type="presOf" srcId="{6BC430C2-A506-4534-BCF5-546117ADD287}" destId="{A1008B99-200D-4598-A901-0FDBEA572B43}" srcOrd="0" destOrd="0" presId="urn:microsoft.com/office/officeart/2005/8/layout/vList2"/>
    <dgm:cxn modelId="{A841B323-D40C-4ACF-97F1-8BD034288F6A}" type="presOf" srcId="{51A2E4AD-5248-4B3E-92FA-9F2F673AE889}" destId="{F2C02E93-97DD-481C-BC2E-C0E12753247E}" srcOrd="0" destOrd="0" presId="urn:microsoft.com/office/officeart/2005/8/layout/vList2"/>
    <dgm:cxn modelId="{39E50042-8F29-48A1-A32F-6941099BBD12}" srcId="{6BC430C2-A506-4534-BCF5-546117ADD287}" destId="{51A2E4AD-5248-4B3E-92FA-9F2F673AE889}" srcOrd="4" destOrd="0" parTransId="{AF2A2292-B8E3-40AE-ACAB-7B842A25B48A}" sibTransId="{AB9E9457-93F6-4EC3-B682-CC379B6B6B0E}"/>
    <dgm:cxn modelId="{971B0F66-7564-4AC6-82CD-08271E9AFAEC}" type="presOf" srcId="{FE3F75C0-4497-4136-8DFE-4A0152D9DC66}" destId="{3EF1FC3D-ADCF-4A11-A66A-F33FC5FC0855}" srcOrd="0" destOrd="0" presId="urn:microsoft.com/office/officeart/2005/8/layout/vList2"/>
    <dgm:cxn modelId="{04149E4A-8252-48C0-9801-54E5411A7862}" srcId="{6BC430C2-A506-4534-BCF5-546117ADD287}" destId="{C9155CD3-E6FD-4E38-AE01-250B79D085E4}" srcOrd="1" destOrd="0" parTransId="{AECD728B-B013-44B4-AE16-D6BB65EAD5B3}" sibTransId="{8AFB8692-852F-4050-A8FB-78B21C203FDB}"/>
    <dgm:cxn modelId="{913CFC4F-DEF8-419B-B543-427A13AABA51}" srcId="{6BC430C2-A506-4534-BCF5-546117ADD287}" destId="{98A7A075-74C8-4588-9775-87F0027B9490}" srcOrd="0" destOrd="0" parTransId="{D4C9F6BE-AC4C-4D5C-85A8-60707512B366}" sibTransId="{DD77402F-B494-4976-B0B5-6EE1548EAC99}"/>
    <dgm:cxn modelId="{45D927C0-2F63-44EC-A30D-AFAEF2BFF8EA}" type="presOf" srcId="{2F760EA9-FD5B-4549-A3A1-455A73EA6587}" destId="{466621FF-99A4-4A0D-B277-EC541F564167}" srcOrd="0" destOrd="0" presId="urn:microsoft.com/office/officeart/2005/8/layout/vList2"/>
    <dgm:cxn modelId="{426B78CF-E09C-4329-9487-BAC00488DED8}" srcId="{6BC430C2-A506-4534-BCF5-546117ADD287}" destId="{FE3F75C0-4497-4136-8DFE-4A0152D9DC66}" srcOrd="3" destOrd="0" parTransId="{1C0054BE-3AE4-42C6-B7E9-9814EE64AB9A}" sibTransId="{D4518A21-D672-4621-8FFF-85B10F77DF05}"/>
    <dgm:cxn modelId="{352A22D3-2431-4109-A943-7C3C38F5D3FE}" srcId="{6BC430C2-A506-4534-BCF5-546117ADD287}" destId="{2F760EA9-FD5B-4549-A3A1-455A73EA6587}" srcOrd="2" destOrd="0" parTransId="{8F7EAE90-A254-44FD-9204-DEB6846834CA}" sibTransId="{F77BF929-738A-4D1E-99D3-DE18BD04D3B9}"/>
    <dgm:cxn modelId="{816928F2-11C3-4EE9-8C7B-BCA97FD0EAA5}" type="presOf" srcId="{C9155CD3-E6FD-4E38-AE01-250B79D085E4}" destId="{9A8CEFEA-1948-44C6-8DAB-0849FCB8BD14}" srcOrd="0" destOrd="0" presId="urn:microsoft.com/office/officeart/2005/8/layout/vList2"/>
    <dgm:cxn modelId="{289C4FF2-6342-4271-8EF5-D93CB35246F1}" type="presOf" srcId="{98A7A075-74C8-4588-9775-87F0027B9490}" destId="{D48CD70E-F140-4FDC-B220-D7A39FBA19CA}" srcOrd="0" destOrd="0" presId="urn:microsoft.com/office/officeart/2005/8/layout/vList2"/>
    <dgm:cxn modelId="{4BD7E696-FE07-46FA-B44A-446F61CDFC48}" type="presParOf" srcId="{A1008B99-200D-4598-A901-0FDBEA572B43}" destId="{D48CD70E-F140-4FDC-B220-D7A39FBA19CA}" srcOrd="0" destOrd="0" presId="urn:microsoft.com/office/officeart/2005/8/layout/vList2"/>
    <dgm:cxn modelId="{EE6440F8-DB89-45D2-9BB4-6DAC6A7F7A2E}" type="presParOf" srcId="{A1008B99-200D-4598-A901-0FDBEA572B43}" destId="{3D6D0AF0-BF91-456F-B399-97DFE52F8ECE}" srcOrd="1" destOrd="0" presId="urn:microsoft.com/office/officeart/2005/8/layout/vList2"/>
    <dgm:cxn modelId="{9D4D0226-C690-4F01-A80A-EA15785D2A22}" type="presParOf" srcId="{A1008B99-200D-4598-A901-0FDBEA572B43}" destId="{9A8CEFEA-1948-44C6-8DAB-0849FCB8BD14}" srcOrd="2" destOrd="0" presId="urn:microsoft.com/office/officeart/2005/8/layout/vList2"/>
    <dgm:cxn modelId="{B19A7054-5BB0-4F6D-88C0-EE6F6596F740}" type="presParOf" srcId="{A1008B99-200D-4598-A901-0FDBEA572B43}" destId="{3D3CECAF-F91A-4560-8485-8F2388D5D356}" srcOrd="3" destOrd="0" presId="urn:microsoft.com/office/officeart/2005/8/layout/vList2"/>
    <dgm:cxn modelId="{B48769CF-400D-48BB-9662-6F8483969B01}" type="presParOf" srcId="{A1008B99-200D-4598-A901-0FDBEA572B43}" destId="{466621FF-99A4-4A0D-B277-EC541F564167}" srcOrd="4" destOrd="0" presId="urn:microsoft.com/office/officeart/2005/8/layout/vList2"/>
    <dgm:cxn modelId="{8F4A6F6B-D554-4DD4-B326-27A89D4F4EAB}" type="presParOf" srcId="{A1008B99-200D-4598-A901-0FDBEA572B43}" destId="{2B5DC5CA-7457-41C3-AF8F-D1A78AE9E86A}" srcOrd="5" destOrd="0" presId="urn:microsoft.com/office/officeart/2005/8/layout/vList2"/>
    <dgm:cxn modelId="{9698BAFC-E932-4BF7-9B22-CCEC5C9F4EF5}" type="presParOf" srcId="{A1008B99-200D-4598-A901-0FDBEA572B43}" destId="{3EF1FC3D-ADCF-4A11-A66A-F33FC5FC0855}" srcOrd="6" destOrd="0" presId="urn:microsoft.com/office/officeart/2005/8/layout/vList2"/>
    <dgm:cxn modelId="{9CDB08AF-02A7-419E-8356-D65554A69A74}" type="presParOf" srcId="{A1008B99-200D-4598-A901-0FDBEA572B43}" destId="{C2EE71CC-AF22-4C64-ABE1-F9E052FD9CE0}" srcOrd="7" destOrd="0" presId="urn:microsoft.com/office/officeart/2005/8/layout/vList2"/>
    <dgm:cxn modelId="{AA793919-FA36-4300-982D-E395DC147BEF}" type="presParOf" srcId="{A1008B99-200D-4598-A901-0FDBEA572B43}" destId="{F2C02E93-97DD-481C-BC2E-C0E12753247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934C93-24C9-4F26-A218-C33650AD1A4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7126F53-0B76-454E-8F5C-7B5536362720}">
      <dgm:prSet/>
      <dgm:spPr/>
      <dgm:t>
        <a:bodyPr/>
        <a:lstStyle/>
        <a:p>
          <a:r>
            <a:rPr lang="it-IT"/>
            <a:t>A) Riconoscere che possono esistere diversi modi di affrontare il conflitto (la ricerca della vittoria, la fuga, la ricerca di una soluzione comune).</a:t>
          </a:r>
          <a:endParaRPr lang="en-US"/>
        </a:p>
      </dgm:t>
    </dgm:pt>
    <dgm:pt modelId="{A7FF7824-C1EC-443E-83DF-5D04FAD43D9C}" type="parTrans" cxnId="{E01221D3-D754-4D14-A4AD-4B33E3F3ED39}">
      <dgm:prSet/>
      <dgm:spPr/>
      <dgm:t>
        <a:bodyPr/>
        <a:lstStyle/>
        <a:p>
          <a:endParaRPr lang="en-US"/>
        </a:p>
      </dgm:t>
    </dgm:pt>
    <dgm:pt modelId="{6A1A18D5-D089-4B0A-8027-301923DAC11E}" type="sibTrans" cxnId="{E01221D3-D754-4D14-A4AD-4B33E3F3ED39}">
      <dgm:prSet/>
      <dgm:spPr/>
      <dgm:t>
        <a:bodyPr/>
        <a:lstStyle/>
        <a:p>
          <a:endParaRPr lang="en-US"/>
        </a:p>
      </dgm:t>
    </dgm:pt>
    <dgm:pt modelId="{4EEF136D-83F5-46C1-8FB1-15A83402ED3B}">
      <dgm:prSet/>
      <dgm:spPr/>
      <dgm:t>
        <a:bodyPr/>
        <a:lstStyle/>
        <a:p>
          <a:r>
            <a:rPr lang="it-IT"/>
            <a:t>B) La ricerca della soluzione comune è un processo che richiede diversi passi.</a:t>
          </a:r>
          <a:endParaRPr lang="en-US"/>
        </a:p>
      </dgm:t>
    </dgm:pt>
    <dgm:pt modelId="{90985F46-2008-41F8-9397-207921FBE804}" type="parTrans" cxnId="{DEFAD41F-2D35-4482-BEE9-2E706E0A46C2}">
      <dgm:prSet/>
      <dgm:spPr/>
      <dgm:t>
        <a:bodyPr/>
        <a:lstStyle/>
        <a:p>
          <a:endParaRPr lang="en-US"/>
        </a:p>
      </dgm:t>
    </dgm:pt>
    <dgm:pt modelId="{76AE3912-50E9-472B-B2D6-AB980C1BD205}" type="sibTrans" cxnId="{DEFAD41F-2D35-4482-BEE9-2E706E0A46C2}">
      <dgm:prSet/>
      <dgm:spPr/>
      <dgm:t>
        <a:bodyPr/>
        <a:lstStyle/>
        <a:p>
          <a:endParaRPr lang="en-US"/>
        </a:p>
      </dgm:t>
    </dgm:pt>
    <dgm:pt modelId="{98F93642-66C7-41E8-967B-99C93CE6AD53}" type="pres">
      <dgm:prSet presAssocID="{23934C93-24C9-4F26-A218-C33650AD1A4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0DF783F-1010-47C5-B7E6-1C83E0B8A479}" type="pres">
      <dgm:prSet presAssocID="{77126F53-0B76-454E-8F5C-7B5536362720}" presName="hierRoot1" presStyleCnt="0"/>
      <dgm:spPr/>
    </dgm:pt>
    <dgm:pt modelId="{E61CCC9F-71ED-487B-97F3-A8D6F5A14B5B}" type="pres">
      <dgm:prSet presAssocID="{77126F53-0B76-454E-8F5C-7B5536362720}" presName="composite" presStyleCnt="0"/>
      <dgm:spPr/>
    </dgm:pt>
    <dgm:pt modelId="{EE6476F2-84E1-444C-A9F3-96995CEFD12C}" type="pres">
      <dgm:prSet presAssocID="{77126F53-0B76-454E-8F5C-7B5536362720}" presName="background" presStyleLbl="node0" presStyleIdx="0" presStyleCnt="2"/>
      <dgm:spPr/>
    </dgm:pt>
    <dgm:pt modelId="{BDCF3FA1-8E83-46F2-AB3B-B4FB7CBD53D0}" type="pres">
      <dgm:prSet presAssocID="{77126F53-0B76-454E-8F5C-7B5536362720}" presName="text" presStyleLbl="fgAcc0" presStyleIdx="0" presStyleCnt="2">
        <dgm:presLayoutVars>
          <dgm:chPref val="3"/>
        </dgm:presLayoutVars>
      </dgm:prSet>
      <dgm:spPr/>
    </dgm:pt>
    <dgm:pt modelId="{528988ED-E41E-44CA-9001-6949CAAEDC4C}" type="pres">
      <dgm:prSet presAssocID="{77126F53-0B76-454E-8F5C-7B5536362720}" presName="hierChild2" presStyleCnt="0"/>
      <dgm:spPr/>
    </dgm:pt>
    <dgm:pt modelId="{57A98ABD-511F-4A1A-A698-D31517AC11E0}" type="pres">
      <dgm:prSet presAssocID="{4EEF136D-83F5-46C1-8FB1-15A83402ED3B}" presName="hierRoot1" presStyleCnt="0"/>
      <dgm:spPr/>
    </dgm:pt>
    <dgm:pt modelId="{4E8D8107-FB06-4B0F-AD5C-9E5733E36D64}" type="pres">
      <dgm:prSet presAssocID="{4EEF136D-83F5-46C1-8FB1-15A83402ED3B}" presName="composite" presStyleCnt="0"/>
      <dgm:spPr/>
    </dgm:pt>
    <dgm:pt modelId="{4C1250BE-F763-4A45-B79E-30601E892A1F}" type="pres">
      <dgm:prSet presAssocID="{4EEF136D-83F5-46C1-8FB1-15A83402ED3B}" presName="background" presStyleLbl="node0" presStyleIdx="1" presStyleCnt="2"/>
      <dgm:spPr/>
    </dgm:pt>
    <dgm:pt modelId="{E1270486-768D-4F39-AB3B-F6DDC8BA6341}" type="pres">
      <dgm:prSet presAssocID="{4EEF136D-83F5-46C1-8FB1-15A83402ED3B}" presName="text" presStyleLbl="fgAcc0" presStyleIdx="1" presStyleCnt="2">
        <dgm:presLayoutVars>
          <dgm:chPref val="3"/>
        </dgm:presLayoutVars>
      </dgm:prSet>
      <dgm:spPr/>
    </dgm:pt>
    <dgm:pt modelId="{3421C29E-5860-452D-8FA7-024A32BE333C}" type="pres">
      <dgm:prSet presAssocID="{4EEF136D-83F5-46C1-8FB1-15A83402ED3B}" presName="hierChild2" presStyleCnt="0"/>
      <dgm:spPr/>
    </dgm:pt>
  </dgm:ptLst>
  <dgm:cxnLst>
    <dgm:cxn modelId="{DEFAD41F-2D35-4482-BEE9-2E706E0A46C2}" srcId="{23934C93-24C9-4F26-A218-C33650AD1A47}" destId="{4EEF136D-83F5-46C1-8FB1-15A83402ED3B}" srcOrd="1" destOrd="0" parTransId="{90985F46-2008-41F8-9397-207921FBE804}" sibTransId="{76AE3912-50E9-472B-B2D6-AB980C1BD205}"/>
    <dgm:cxn modelId="{27320372-9626-4C6E-8B2C-BB1E5208E257}" type="presOf" srcId="{4EEF136D-83F5-46C1-8FB1-15A83402ED3B}" destId="{E1270486-768D-4F39-AB3B-F6DDC8BA6341}" srcOrd="0" destOrd="0" presId="urn:microsoft.com/office/officeart/2005/8/layout/hierarchy1"/>
    <dgm:cxn modelId="{370B3E77-CB3F-4F08-9293-CB47C66BCBF4}" type="presOf" srcId="{77126F53-0B76-454E-8F5C-7B5536362720}" destId="{BDCF3FA1-8E83-46F2-AB3B-B4FB7CBD53D0}" srcOrd="0" destOrd="0" presId="urn:microsoft.com/office/officeart/2005/8/layout/hierarchy1"/>
    <dgm:cxn modelId="{E5E4E3BD-C6F6-49DD-9664-66A8AD627782}" type="presOf" srcId="{23934C93-24C9-4F26-A218-C33650AD1A47}" destId="{98F93642-66C7-41E8-967B-99C93CE6AD53}" srcOrd="0" destOrd="0" presId="urn:microsoft.com/office/officeart/2005/8/layout/hierarchy1"/>
    <dgm:cxn modelId="{E01221D3-D754-4D14-A4AD-4B33E3F3ED39}" srcId="{23934C93-24C9-4F26-A218-C33650AD1A47}" destId="{77126F53-0B76-454E-8F5C-7B5536362720}" srcOrd="0" destOrd="0" parTransId="{A7FF7824-C1EC-443E-83DF-5D04FAD43D9C}" sibTransId="{6A1A18D5-D089-4B0A-8027-301923DAC11E}"/>
    <dgm:cxn modelId="{5792D4C1-0399-494F-9C6B-4ED4E6058546}" type="presParOf" srcId="{98F93642-66C7-41E8-967B-99C93CE6AD53}" destId="{70DF783F-1010-47C5-B7E6-1C83E0B8A479}" srcOrd="0" destOrd="0" presId="urn:microsoft.com/office/officeart/2005/8/layout/hierarchy1"/>
    <dgm:cxn modelId="{9014190A-033D-4020-84AD-2E1D6B19F1F0}" type="presParOf" srcId="{70DF783F-1010-47C5-B7E6-1C83E0B8A479}" destId="{E61CCC9F-71ED-487B-97F3-A8D6F5A14B5B}" srcOrd="0" destOrd="0" presId="urn:microsoft.com/office/officeart/2005/8/layout/hierarchy1"/>
    <dgm:cxn modelId="{8116AFF3-47BC-4621-AA5D-CE74843C0FA0}" type="presParOf" srcId="{E61CCC9F-71ED-487B-97F3-A8D6F5A14B5B}" destId="{EE6476F2-84E1-444C-A9F3-96995CEFD12C}" srcOrd="0" destOrd="0" presId="urn:microsoft.com/office/officeart/2005/8/layout/hierarchy1"/>
    <dgm:cxn modelId="{B8599F73-3264-4DD5-8DFC-F4E745D74686}" type="presParOf" srcId="{E61CCC9F-71ED-487B-97F3-A8D6F5A14B5B}" destId="{BDCF3FA1-8E83-46F2-AB3B-B4FB7CBD53D0}" srcOrd="1" destOrd="0" presId="urn:microsoft.com/office/officeart/2005/8/layout/hierarchy1"/>
    <dgm:cxn modelId="{59DFB324-206C-436E-AD5A-7913CD1A3CDC}" type="presParOf" srcId="{70DF783F-1010-47C5-B7E6-1C83E0B8A479}" destId="{528988ED-E41E-44CA-9001-6949CAAEDC4C}" srcOrd="1" destOrd="0" presId="urn:microsoft.com/office/officeart/2005/8/layout/hierarchy1"/>
    <dgm:cxn modelId="{8094974A-91EF-4D4C-B88E-C646AD99EE27}" type="presParOf" srcId="{98F93642-66C7-41E8-967B-99C93CE6AD53}" destId="{57A98ABD-511F-4A1A-A698-D31517AC11E0}" srcOrd="1" destOrd="0" presId="urn:microsoft.com/office/officeart/2005/8/layout/hierarchy1"/>
    <dgm:cxn modelId="{1BA586E6-54F4-43E3-BC20-6C0A16E86B44}" type="presParOf" srcId="{57A98ABD-511F-4A1A-A698-D31517AC11E0}" destId="{4E8D8107-FB06-4B0F-AD5C-9E5733E36D64}" srcOrd="0" destOrd="0" presId="urn:microsoft.com/office/officeart/2005/8/layout/hierarchy1"/>
    <dgm:cxn modelId="{973D4281-413B-40AD-B0F6-4BE7D082599F}" type="presParOf" srcId="{4E8D8107-FB06-4B0F-AD5C-9E5733E36D64}" destId="{4C1250BE-F763-4A45-B79E-30601E892A1F}" srcOrd="0" destOrd="0" presId="urn:microsoft.com/office/officeart/2005/8/layout/hierarchy1"/>
    <dgm:cxn modelId="{4AFFE284-A989-48AE-A329-AACDB03E3E68}" type="presParOf" srcId="{4E8D8107-FB06-4B0F-AD5C-9E5733E36D64}" destId="{E1270486-768D-4F39-AB3B-F6DDC8BA6341}" srcOrd="1" destOrd="0" presId="urn:microsoft.com/office/officeart/2005/8/layout/hierarchy1"/>
    <dgm:cxn modelId="{CE8F342B-0AC6-4800-8A22-F0506A9CF1B8}" type="presParOf" srcId="{57A98ABD-511F-4A1A-A698-D31517AC11E0}" destId="{3421C29E-5860-452D-8FA7-024A32BE333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109F35-F3F8-4EE4-81F3-BAFECF832FAE}" type="doc">
      <dgm:prSet loTypeId="urn:microsoft.com/office/officeart/2005/8/layout/default" loCatId="list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041172AD-470C-4B1C-8392-A69D719792E9}">
      <dgm:prSet/>
      <dgm:spPr/>
      <dgm:t>
        <a:bodyPr/>
        <a:lstStyle/>
        <a:p>
          <a:r>
            <a:rPr lang="it-IT"/>
            <a:t>1)  </a:t>
          </a:r>
          <a:r>
            <a:rPr lang="it-IT" b="1"/>
            <a:t>Identificare e definire il problema</a:t>
          </a:r>
          <a:endParaRPr lang="en-US"/>
        </a:p>
      </dgm:t>
    </dgm:pt>
    <dgm:pt modelId="{31F159D3-7B43-4FB5-AF75-30830AFBC0A7}" type="parTrans" cxnId="{A4057A1B-1059-4C0A-B72C-7AE73DCF4556}">
      <dgm:prSet/>
      <dgm:spPr/>
      <dgm:t>
        <a:bodyPr/>
        <a:lstStyle/>
        <a:p>
          <a:endParaRPr lang="en-US"/>
        </a:p>
      </dgm:t>
    </dgm:pt>
    <dgm:pt modelId="{F1540CCA-9CBF-477E-A432-4288A922E2EF}" type="sibTrans" cxnId="{A4057A1B-1059-4C0A-B72C-7AE73DCF4556}">
      <dgm:prSet/>
      <dgm:spPr/>
      <dgm:t>
        <a:bodyPr/>
        <a:lstStyle/>
        <a:p>
          <a:endParaRPr lang="en-US"/>
        </a:p>
      </dgm:t>
    </dgm:pt>
    <dgm:pt modelId="{8729EA75-D27E-4B3B-AD46-6F20CD4F3590}">
      <dgm:prSet/>
      <dgm:spPr/>
      <dgm:t>
        <a:bodyPr/>
        <a:lstStyle/>
        <a:p>
          <a:r>
            <a:rPr lang="it-IT"/>
            <a:t>Ognuno esprime la propria percezione senza aggressività e l’altro ascolta empaticamente e senza giudizio.</a:t>
          </a:r>
          <a:endParaRPr lang="en-US"/>
        </a:p>
      </dgm:t>
    </dgm:pt>
    <dgm:pt modelId="{3FF30734-3DA9-4E6A-8C2C-AD3B02724EA2}" type="parTrans" cxnId="{CB6BF72C-E948-4472-B56B-7DEDBC30C14E}">
      <dgm:prSet/>
      <dgm:spPr/>
      <dgm:t>
        <a:bodyPr/>
        <a:lstStyle/>
        <a:p>
          <a:endParaRPr lang="en-US"/>
        </a:p>
      </dgm:t>
    </dgm:pt>
    <dgm:pt modelId="{64B03655-5DB4-4187-BC35-DA5D401BD798}" type="sibTrans" cxnId="{CB6BF72C-E948-4472-B56B-7DEDBC30C14E}">
      <dgm:prSet/>
      <dgm:spPr/>
      <dgm:t>
        <a:bodyPr/>
        <a:lstStyle/>
        <a:p>
          <a:endParaRPr lang="en-US"/>
        </a:p>
      </dgm:t>
    </dgm:pt>
    <dgm:pt modelId="{0BD3F438-D98E-4CF6-BBA3-972E25BF6C7E}">
      <dgm:prSet/>
      <dgm:spPr/>
      <dgm:t>
        <a:bodyPr/>
        <a:lstStyle/>
        <a:p>
          <a:r>
            <a:rPr lang="it-IT"/>
            <a:t>2)  </a:t>
          </a:r>
          <a:r>
            <a:rPr lang="it-IT" b="1"/>
            <a:t>Lasciar emergere ogni soluzione possibile</a:t>
          </a:r>
          <a:endParaRPr lang="en-US"/>
        </a:p>
      </dgm:t>
    </dgm:pt>
    <dgm:pt modelId="{5F9D6715-52CB-451C-8556-FF6D368BEEAF}" type="parTrans" cxnId="{A46292DA-F000-4865-A8EA-7B9159129382}">
      <dgm:prSet/>
      <dgm:spPr/>
      <dgm:t>
        <a:bodyPr/>
        <a:lstStyle/>
        <a:p>
          <a:endParaRPr lang="en-US"/>
        </a:p>
      </dgm:t>
    </dgm:pt>
    <dgm:pt modelId="{F4D23028-22AA-435A-B40E-6A731B14F21E}" type="sibTrans" cxnId="{A46292DA-F000-4865-A8EA-7B9159129382}">
      <dgm:prSet/>
      <dgm:spPr/>
      <dgm:t>
        <a:bodyPr/>
        <a:lstStyle/>
        <a:p>
          <a:endParaRPr lang="en-US"/>
        </a:p>
      </dgm:t>
    </dgm:pt>
    <dgm:pt modelId="{2E1F589D-4346-45D9-B941-87258169F0C3}">
      <dgm:prSet/>
      <dgm:spPr/>
      <dgm:t>
        <a:bodyPr/>
        <a:lstStyle/>
        <a:p>
          <a:r>
            <a:rPr lang="it-IT"/>
            <a:t>Entrambi cercano e propongono ipotesi di soluzione che rispecchino le esigenze proprie e dell’altro.</a:t>
          </a:r>
          <a:endParaRPr lang="en-US"/>
        </a:p>
      </dgm:t>
    </dgm:pt>
    <dgm:pt modelId="{0E3E2E8E-4601-438B-8C79-776D41C7806B}" type="parTrans" cxnId="{CF950F12-89D1-4E5F-9EA0-EC1CB54E46A7}">
      <dgm:prSet/>
      <dgm:spPr/>
      <dgm:t>
        <a:bodyPr/>
        <a:lstStyle/>
        <a:p>
          <a:endParaRPr lang="en-US"/>
        </a:p>
      </dgm:t>
    </dgm:pt>
    <dgm:pt modelId="{7A27EE5D-226B-49A6-934E-BF200F21D2E7}" type="sibTrans" cxnId="{CF950F12-89D1-4E5F-9EA0-EC1CB54E46A7}">
      <dgm:prSet/>
      <dgm:spPr/>
      <dgm:t>
        <a:bodyPr/>
        <a:lstStyle/>
        <a:p>
          <a:endParaRPr lang="en-US"/>
        </a:p>
      </dgm:t>
    </dgm:pt>
    <dgm:pt modelId="{35FEFEB6-F456-4BA7-8065-29C745F77DC1}">
      <dgm:prSet/>
      <dgm:spPr/>
      <dgm:t>
        <a:bodyPr/>
        <a:lstStyle/>
        <a:p>
          <a:r>
            <a:rPr lang="it-IT"/>
            <a:t>3)  </a:t>
          </a:r>
          <a:r>
            <a:rPr lang="it-IT" b="1"/>
            <a:t>Valutare le soluzioni alternative</a:t>
          </a:r>
          <a:endParaRPr lang="en-US"/>
        </a:p>
      </dgm:t>
    </dgm:pt>
    <dgm:pt modelId="{7242BEFB-F78D-4A9D-9280-9EC848B446B6}" type="parTrans" cxnId="{3AB4B839-5C3D-4AA0-B2B5-14A58AD1189C}">
      <dgm:prSet/>
      <dgm:spPr/>
      <dgm:t>
        <a:bodyPr/>
        <a:lstStyle/>
        <a:p>
          <a:endParaRPr lang="en-US"/>
        </a:p>
      </dgm:t>
    </dgm:pt>
    <dgm:pt modelId="{B192CA02-89A6-45B9-B8C8-E3EF57A66781}" type="sibTrans" cxnId="{3AB4B839-5C3D-4AA0-B2B5-14A58AD1189C}">
      <dgm:prSet/>
      <dgm:spPr/>
      <dgm:t>
        <a:bodyPr/>
        <a:lstStyle/>
        <a:p>
          <a:endParaRPr lang="en-US"/>
        </a:p>
      </dgm:t>
    </dgm:pt>
    <dgm:pt modelId="{B575CBD7-E89C-4DE6-9B24-232CD5767306}">
      <dgm:prSet/>
      <dgm:spPr/>
      <dgm:t>
        <a:bodyPr/>
        <a:lstStyle/>
        <a:p>
          <a:r>
            <a:rPr lang="it-IT"/>
            <a:t>Le ipotesi vengono vagliate criticamente, alcune escluse, altre modificate.</a:t>
          </a:r>
          <a:endParaRPr lang="en-US"/>
        </a:p>
      </dgm:t>
    </dgm:pt>
    <dgm:pt modelId="{62321DDC-B50C-40C9-9578-21EB306A6635}" type="parTrans" cxnId="{2C62451F-5970-474E-94FF-DE07AE329BE5}">
      <dgm:prSet/>
      <dgm:spPr/>
      <dgm:t>
        <a:bodyPr/>
        <a:lstStyle/>
        <a:p>
          <a:endParaRPr lang="en-US"/>
        </a:p>
      </dgm:t>
    </dgm:pt>
    <dgm:pt modelId="{8A6F1267-D3EC-4FC5-B727-32E10463AC00}" type="sibTrans" cxnId="{2C62451F-5970-474E-94FF-DE07AE329BE5}">
      <dgm:prSet/>
      <dgm:spPr/>
      <dgm:t>
        <a:bodyPr/>
        <a:lstStyle/>
        <a:p>
          <a:endParaRPr lang="en-US"/>
        </a:p>
      </dgm:t>
    </dgm:pt>
    <dgm:pt modelId="{1A997D00-4101-4ABD-B78F-54AC18D577C1}">
      <dgm:prSet/>
      <dgm:spPr/>
      <dgm:t>
        <a:bodyPr/>
        <a:lstStyle/>
        <a:p>
          <a:r>
            <a:rPr lang="it-IT"/>
            <a:t>4)  </a:t>
          </a:r>
          <a:r>
            <a:rPr lang="it-IT" b="1"/>
            <a:t>Scegliere l’alternativa migliore</a:t>
          </a:r>
          <a:endParaRPr lang="en-US"/>
        </a:p>
      </dgm:t>
    </dgm:pt>
    <dgm:pt modelId="{50BB4F6B-AC48-4B34-A1E0-670F6E083DBB}" type="parTrans" cxnId="{D09A5353-4741-49D2-A177-C014AB8F48E8}">
      <dgm:prSet/>
      <dgm:spPr/>
      <dgm:t>
        <a:bodyPr/>
        <a:lstStyle/>
        <a:p>
          <a:endParaRPr lang="en-US"/>
        </a:p>
      </dgm:t>
    </dgm:pt>
    <dgm:pt modelId="{17F417A4-6ABC-4F00-9645-EFDE6142729F}" type="sibTrans" cxnId="{D09A5353-4741-49D2-A177-C014AB8F48E8}">
      <dgm:prSet/>
      <dgm:spPr/>
      <dgm:t>
        <a:bodyPr/>
        <a:lstStyle/>
        <a:p>
          <a:endParaRPr lang="en-US"/>
        </a:p>
      </dgm:t>
    </dgm:pt>
    <dgm:pt modelId="{7F6148E6-FCED-4650-9BE5-839E1E93A084}">
      <dgm:prSet/>
      <dgm:spPr/>
      <dgm:t>
        <a:bodyPr/>
        <a:lstStyle/>
        <a:p>
          <a:r>
            <a:rPr lang="it-IT"/>
            <a:t>La decisione dev’essere concorde, libera e non sottoposta a pressioni.</a:t>
          </a:r>
          <a:endParaRPr lang="en-US"/>
        </a:p>
      </dgm:t>
    </dgm:pt>
    <dgm:pt modelId="{19B6DBA0-147F-40D0-9FC8-75D061B3B615}" type="parTrans" cxnId="{0A418B25-2D9A-499A-AC40-2F88E6692A7D}">
      <dgm:prSet/>
      <dgm:spPr/>
      <dgm:t>
        <a:bodyPr/>
        <a:lstStyle/>
        <a:p>
          <a:endParaRPr lang="en-US"/>
        </a:p>
      </dgm:t>
    </dgm:pt>
    <dgm:pt modelId="{354B0FF4-1FB0-4EA4-8BC2-2963654BFDD0}" type="sibTrans" cxnId="{0A418B25-2D9A-499A-AC40-2F88E6692A7D}">
      <dgm:prSet/>
      <dgm:spPr/>
      <dgm:t>
        <a:bodyPr/>
        <a:lstStyle/>
        <a:p>
          <a:endParaRPr lang="en-US"/>
        </a:p>
      </dgm:t>
    </dgm:pt>
    <dgm:pt modelId="{BCCD212C-BFBE-47A4-93A4-955CE01677C6}">
      <dgm:prSet/>
      <dgm:spPr/>
      <dgm:t>
        <a:bodyPr/>
        <a:lstStyle/>
        <a:p>
          <a:r>
            <a:rPr lang="it-IT"/>
            <a:t>5)  </a:t>
          </a:r>
          <a:r>
            <a:rPr lang="it-IT" b="1"/>
            <a:t>Implementare la soluzione</a:t>
          </a:r>
          <a:endParaRPr lang="en-US"/>
        </a:p>
      </dgm:t>
    </dgm:pt>
    <dgm:pt modelId="{E4B0DEE4-95A2-42EB-B70F-4A41F437DE42}" type="parTrans" cxnId="{BCB84BF2-16A2-4A4F-94D4-4380EE415978}">
      <dgm:prSet/>
      <dgm:spPr/>
      <dgm:t>
        <a:bodyPr/>
        <a:lstStyle/>
        <a:p>
          <a:endParaRPr lang="en-US"/>
        </a:p>
      </dgm:t>
    </dgm:pt>
    <dgm:pt modelId="{BD481576-E713-43AA-964C-10DB62F54C57}" type="sibTrans" cxnId="{BCB84BF2-16A2-4A4F-94D4-4380EE415978}">
      <dgm:prSet/>
      <dgm:spPr/>
      <dgm:t>
        <a:bodyPr/>
        <a:lstStyle/>
        <a:p>
          <a:endParaRPr lang="en-US"/>
        </a:p>
      </dgm:t>
    </dgm:pt>
    <dgm:pt modelId="{58DA41F0-9E20-4FAC-95B4-829B0687A511}">
      <dgm:prSet/>
      <dgm:spPr/>
      <dgm:t>
        <a:bodyPr/>
        <a:lstStyle/>
        <a:p>
          <a:r>
            <a:rPr lang="it-IT"/>
            <a:t>Si definisce chi fa che cosa e quando e ciascuno si assume responsabilmente l’impegno dell’esecuzione. </a:t>
          </a:r>
          <a:endParaRPr lang="en-US"/>
        </a:p>
      </dgm:t>
    </dgm:pt>
    <dgm:pt modelId="{C09085CB-5843-4452-8E49-FD63C6C46AFA}" type="parTrans" cxnId="{D367217C-C19D-483B-B7C2-55D3A3E44531}">
      <dgm:prSet/>
      <dgm:spPr/>
      <dgm:t>
        <a:bodyPr/>
        <a:lstStyle/>
        <a:p>
          <a:endParaRPr lang="en-US"/>
        </a:p>
      </dgm:t>
    </dgm:pt>
    <dgm:pt modelId="{25AF6667-50B9-4188-84BD-6A8F311B9F17}" type="sibTrans" cxnId="{D367217C-C19D-483B-B7C2-55D3A3E44531}">
      <dgm:prSet/>
      <dgm:spPr/>
      <dgm:t>
        <a:bodyPr/>
        <a:lstStyle/>
        <a:p>
          <a:endParaRPr lang="en-US"/>
        </a:p>
      </dgm:t>
    </dgm:pt>
    <dgm:pt modelId="{5E98289E-9B8C-4CF8-AB06-358EC2FDDD96}">
      <dgm:prSet/>
      <dgm:spPr/>
      <dgm:t>
        <a:bodyPr/>
        <a:lstStyle/>
        <a:p>
          <a:r>
            <a:rPr lang="it-IT"/>
            <a:t>6)  </a:t>
          </a:r>
          <a:r>
            <a:rPr lang="it-IT" b="1"/>
            <a:t>Verificare il </a:t>
          </a:r>
          <a:r>
            <a:rPr lang="it-IT" b="1" i="1"/>
            <a:t>follow-up </a:t>
          </a:r>
          <a:r>
            <a:rPr lang="it-IT" b="1"/>
            <a:t>della soluzione</a:t>
          </a:r>
          <a:endParaRPr lang="en-US"/>
        </a:p>
      </dgm:t>
    </dgm:pt>
    <dgm:pt modelId="{DE1CE8CB-BD84-47DA-AFD0-BE6EA636FF90}" type="parTrans" cxnId="{2F8A6232-F68A-477C-8726-150BB1E42354}">
      <dgm:prSet/>
      <dgm:spPr/>
      <dgm:t>
        <a:bodyPr/>
        <a:lstStyle/>
        <a:p>
          <a:endParaRPr lang="en-US"/>
        </a:p>
      </dgm:t>
    </dgm:pt>
    <dgm:pt modelId="{FDCC954B-BC32-4531-9B32-61E9A35102B3}" type="sibTrans" cxnId="{2F8A6232-F68A-477C-8726-150BB1E42354}">
      <dgm:prSet/>
      <dgm:spPr/>
      <dgm:t>
        <a:bodyPr/>
        <a:lstStyle/>
        <a:p>
          <a:endParaRPr lang="en-US"/>
        </a:p>
      </dgm:t>
    </dgm:pt>
    <dgm:pt modelId="{690A5379-C947-4D99-9C1F-4769E772AA10}">
      <dgm:prSet/>
      <dgm:spPr/>
      <dgm:t>
        <a:bodyPr/>
        <a:lstStyle/>
        <a:p>
          <a:r>
            <a:rPr lang="it-IT"/>
            <a:t>Ci si confronta, dopo un po’ di tempo, sull’efficacia della soluzione e sull’eventuale necessità di rivedere qualche aspetto.</a:t>
          </a:r>
          <a:endParaRPr lang="en-US"/>
        </a:p>
      </dgm:t>
    </dgm:pt>
    <dgm:pt modelId="{7B177466-E687-4929-BC90-95C89CF8FE1D}" type="parTrans" cxnId="{CE24826B-50E7-4B2E-A6C4-877A97AFA820}">
      <dgm:prSet/>
      <dgm:spPr/>
      <dgm:t>
        <a:bodyPr/>
        <a:lstStyle/>
        <a:p>
          <a:endParaRPr lang="en-US"/>
        </a:p>
      </dgm:t>
    </dgm:pt>
    <dgm:pt modelId="{ADA7E8B8-B528-4F69-B9AD-EB8D721E2863}" type="sibTrans" cxnId="{CE24826B-50E7-4B2E-A6C4-877A97AFA820}">
      <dgm:prSet/>
      <dgm:spPr/>
      <dgm:t>
        <a:bodyPr/>
        <a:lstStyle/>
        <a:p>
          <a:endParaRPr lang="en-US"/>
        </a:p>
      </dgm:t>
    </dgm:pt>
    <dgm:pt modelId="{35424891-169D-4F20-82D5-4EA36C27FA86}" type="pres">
      <dgm:prSet presAssocID="{AD109F35-F3F8-4EE4-81F3-BAFECF832FAE}" presName="diagram" presStyleCnt="0">
        <dgm:presLayoutVars>
          <dgm:dir/>
          <dgm:resizeHandles val="exact"/>
        </dgm:presLayoutVars>
      </dgm:prSet>
      <dgm:spPr/>
    </dgm:pt>
    <dgm:pt modelId="{85CD06C3-03FE-471C-ACD3-A57904E4BBAB}" type="pres">
      <dgm:prSet presAssocID="{041172AD-470C-4B1C-8392-A69D719792E9}" presName="node" presStyleLbl="node1" presStyleIdx="0" presStyleCnt="6">
        <dgm:presLayoutVars>
          <dgm:bulletEnabled val="1"/>
        </dgm:presLayoutVars>
      </dgm:prSet>
      <dgm:spPr/>
    </dgm:pt>
    <dgm:pt modelId="{DD050942-7E55-4322-ACB4-DDD47754508A}" type="pres">
      <dgm:prSet presAssocID="{F1540CCA-9CBF-477E-A432-4288A922E2EF}" presName="sibTrans" presStyleCnt="0"/>
      <dgm:spPr/>
    </dgm:pt>
    <dgm:pt modelId="{1F36F63B-755B-4867-AC94-89E21E495FBB}" type="pres">
      <dgm:prSet presAssocID="{0BD3F438-D98E-4CF6-BBA3-972E25BF6C7E}" presName="node" presStyleLbl="node1" presStyleIdx="1" presStyleCnt="6">
        <dgm:presLayoutVars>
          <dgm:bulletEnabled val="1"/>
        </dgm:presLayoutVars>
      </dgm:prSet>
      <dgm:spPr/>
    </dgm:pt>
    <dgm:pt modelId="{D909D35A-0F38-423F-9CDD-1FFED69616D2}" type="pres">
      <dgm:prSet presAssocID="{F4D23028-22AA-435A-B40E-6A731B14F21E}" presName="sibTrans" presStyleCnt="0"/>
      <dgm:spPr/>
    </dgm:pt>
    <dgm:pt modelId="{DFD2F311-CF31-4275-B4D6-5C8DB1BF3E39}" type="pres">
      <dgm:prSet presAssocID="{35FEFEB6-F456-4BA7-8065-29C745F77DC1}" presName="node" presStyleLbl="node1" presStyleIdx="2" presStyleCnt="6">
        <dgm:presLayoutVars>
          <dgm:bulletEnabled val="1"/>
        </dgm:presLayoutVars>
      </dgm:prSet>
      <dgm:spPr/>
    </dgm:pt>
    <dgm:pt modelId="{C6C0EF8B-633C-4D15-8E82-6E90A2F33C15}" type="pres">
      <dgm:prSet presAssocID="{B192CA02-89A6-45B9-B8C8-E3EF57A66781}" presName="sibTrans" presStyleCnt="0"/>
      <dgm:spPr/>
    </dgm:pt>
    <dgm:pt modelId="{EAC0FBF5-80C8-4D86-B3F6-EB9CA24C8746}" type="pres">
      <dgm:prSet presAssocID="{1A997D00-4101-4ABD-B78F-54AC18D577C1}" presName="node" presStyleLbl="node1" presStyleIdx="3" presStyleCnt="6">
        <dgm:presLayoutVars>
          <dgm:bulletEnabled val="1"/>
        </dgm:presLayoutVars>
      </dgm:prSet>
      <dgm:spPr/>
    </dgm:pt>
    <dgm:pt modelId="{C2CCDECA-A95A-4607-BEFF-6ADC2814341E}" type="pres">
      <dgm:prSet presAssocID="{17F417A4-6ABC-4F00-9645-EFDE6142729F}" presName="sibTrans" presStyleCnt="0"/>
      <dgm:spPr/>
    </dgm:pt>
    <dgm:pt modelId="{0E0CBCE4-5691-4DC5-83C7-5D8F6B8F3A80}" type="pres">
      <dgm:prSet presAssocID="{BCCD212C-BFBE-47A4-93A4-955CE01677C6}" presName="node" presStyleLbl="node1" presStyleIdx="4" presStyleCnt="6">
        <dgm:presLayoutVars>
          <dgm:bulletEnabled val="1"/>
        </dgm:presLayoutVars>
      </dgm:prSet>
      <dgm:spPr/>
    </dgm:pt>
    <dgm:pt modelId="{8BD3FF1B-92BA-49C7-9FFC-F43C3D08BAFF}" type="pres">
      <dgm:prSet presAssocID="{BD481576-E713-43AA-964C-10DB62F54C57}" presName="sibTrans" presStyleCnt="0"/>
      <dgm:spPr/>
    </dgm:pt>
    <dgm:pt modelId="{E39B365E-7749-42B5-BE30-C3642AA8D2F9}" type="pres">
      <dgm:prSet presAssocID="{5E98289E-9B8C-4CF8-AB06-358EC2FDDD96}" presName="node" presStyleLbl="node1" presStyleIdx="5" presStyleCnt="6">
        <dgm:presLayoutVars>
          <dgm:bulletEnabled val="1"/>
        </dgm:presLayoutVars>
      </dgm:prSet>
      <dgm:spPr/>
    </dgm:pt>
  </dgm:ptLst>
  <dgm:cxnLst>
    <dgm:cxn modelId="{CF950F12-89D1-4E5F-9EA0-EC1CB54E46A7}" srcId="{0BD3F438-D98E-4CF6-BBA3-972E25BF6C7E}" destId="{2E1F589D-4346-45D9-B941-87258169F0C3}" srcOrd="0" destOrd="0" parTransId="{0E3E2E8E-4601-438B-8C79-776D41C7806B}" sibTransId="{7A27EE5D-226B-49A6-934E-BF200F21D2E7}"/>
    <dgm:cxn modelId="{A4057A1B-1059-4C0A-B72C-7AE73DCF4556}" srcId="{AD109F35-F3F8-4EE4-81F3-BAFECF832FAE}" destId="{041172AD-470C-4B1C-8392-A69D719792E9}" srcOrd="0" destOrd="0" parTransId="{31F159D3-7B43-4FB5-AF75-30830AFBC0A7}" sibTransId="{F1540CCA-9CBF-477E-A432-4288A922E2EF}"/>
    <dgm:cxn modelId="{2C62451F-5970-474E-94FF-DE07AE329BE5}" srcId="{35FEFEB6-F456-4BA7-8065-29C745F77DC1}" destId="{B575CBD7-E89C-4DE6-9B24-232CD5767306}" srcOrd="0" destOrd="0" parTransId="{62321DDC-B50C-40C9-9578-21EB306A6635}" sibTransId="{8A6F1267-D3EC-4FC5-B727-32E10463AC00}"/>
    <dgm:cxn modelId="{0A418B25-2D9A-499A-AC40-2F88E6692A7D}" srcId="{1A997D00-4101-4ABD-B78F-54AC18D577C1}" destId="{7F6148E6-FCED-4650-9BE5-839E1E93A084}" srcOrd="0" destOrd="0" parTransId="{19B6DBA0-147F-40D0-9FC8-75D061B3B615}" sibTransId="{354B0FF4-1FB0-4EA4-8BC2-2963654BFDD0}"/>
    <dgm:cxn modelId="{CB6BF72C-E948-4472-B56B-7DEDBC30C14E}" srcId="{041172AD-470C-4B1C-8392-A69D719792E9}" destId="{8729EA75-D27E-4B3B-AD46-6F20CD4F3590}" srcOrd="0" destOrd="0" parTransId="{3FF30734-3DA9-4E6A-8C2C-AD3B02724EA2}" sibTransId="{64B03655-5DB4-4187-BC35-DA5D401BD798}"/>
    <dgm:cxn modelId="{2F8A6232-F68A-477C-8726-150BB1E42354}" srcId="{AD109F35-F3F8-4EE4-81F3-BAFECF832FAE}" destId="{5E98289E-9B8C-4CF8-AB06-358EC2FDDD96}" srcOrd="5" destOrd="0" parTransId="{DE1CE8CB-BD84-47DA-AFD0-BE6EA636FF90}" sibTransId="{FDCC954B-BC32-4531-9B32-61E9A35102B3}"/>
    <dgm:cxn modelId="{3AB4B839-5C3D-4AA0-B2B5-14A58AD1189C}" srcId="{AD109F35-F3F8-4EE4-81F3-BAFECF832FAE}" destId="{35FEFEB6-F456-4BA7-8065-29C745F77DC1}" srcOrd="2" destOrd="0" parTransId="{7242BEFB-F78D-4A9D-9280-9EC848B446B6}" sibTransId="{B192CA02-89A6-45B9-B8C8-E3EF57A66781}"/>
    <dgm:cxn modelId="{A0DF9C40-313E-4EB1-B7A8-818F6CE14F5A}" type="presOf" srcId="{690A5379-C947-4D99-9C1F-4769E772AA10}" destId="{E39B365E-7749-42B5-BE30-C3642AA8D2F9}" srcOrd="0" destOrd="1" presId="urn:microsoft.com/office/officeart/2005/8/layout/default"/>
    <dgm:cxn modelId="{B546685B-64F0-4975-93FF-C6B488717D68}" type="presOf" srcId="{1A997D00-4101-4ABD-B78F-54AC18D577C1}" destId="{EAC0FBF5-80C8-4D86-B3F6-EB9CA24C8746}" srcOrd="0" destOrd="0" presId="urn:microsoft.com/office/officeart/2005/8/layout/default"/>
    <dgm:cxn modelId="{CE24826B-50E7-4B2E-A6C4-877A97AFA820}" srcId="{5E98289E-9B8C-4CF8-AB06-358EC2FDDD96}" destId="{690A5379-C947-4D99-9C1F-4769E772AA10}" srcOrd="0" destOrd="0" parTransId="{7B177466-E687-4929-BC90-95C89CF8FE1D}" sibTransId="{ADA7E8B8-B528-4F69-B9AD-EB8D721E2863}"/>
    <dgm:cxn modelId="{1B7A6E6D-07C1-4F32-B944-425673023E9E}" type="presOf" srcId="{BCCD212C-BFBE-47A4-93A4-955CE01677C6}" destId="{0E0CBCE4-5691-4DC5-83C7-5D8F6B8F3A80}" srcOrd="0" destOrd="0" presId="urn:microsoft.com/office/officeart/2005/8/layout/default"/>
    <dgm:cxn modelId="{D09A5353-4741-49D2-A177-C014AB8F48E8}" srcId="{AD109F35-F3F8-4EE4-81F3-BAFECF832FAE}" destId="{1A997D00-4101-4ABD-B78F-54AC18D577C1}" srcOrd="3" destOrd="0" parTransId="{50BB4F6B-AC48-4B34-A1E0-670F6E083DBB}" sibTransId="{17F417A4-6ABC-4F00-9645-EFDE6142729F}"/>
    <dgm:cxn modelId="{D367217C-C19D-483B-B7C2-55D3A3E44531}" srcId="{BCCD212C-BFBE-47A4-93A4-955CE01677C6}" destId="{58DA41F0-9E20-4FAC-95B4-829B0687A511}" srcOrd="0" destOrd="0" parTransId="{C09085CB-5843-4452-8E49-FD63C6C46AFA}" sibTransId="{25AF6667-50B9-4188-84BD-6A8F311B9F17}"/>
    <dgm:cxn modelId="{F2667E7D-1796-4CF9-AB38-4F26A7C7896C}" type="presOf" srcId="{5E98289E-9B8C-4CF8-AB06-358EC2FDDD96}" destId="{E39B365E-7749-42B5-BE30-C3642AA8D2F9}" srcOrd="0" destOrd="0" presId="urn:microsoft.com/office/officeart/2005/8/layout/default"/>
    <dgm:cxn modelId="{23A18F81-4C06-4473-B75D-914BEE9AF7A5}" type="presOf" srcId="{AD109F35-F3F8-4EE4-81F3-BAFECF832FAE}" destId="{35424891-169D-4F20-82D5-4EA36C27FA86}" srcOrd="0" destOrd="0" presId="urn:microsoft.com/office/officeart/2005/8/layout/default"/>
    <dgm:cxn modelId="{41A9CB83-3FB9-4BF7-8216-A12E0F2FBD3C}" type="presOf" srcId="{35FEFEB6-F456-4BA7-8065-29C745F77DC1}" destId="{DFD2F311-CF31-4275-B4D6-5C8DB1BF3E39}" srcOrd="0" destOrd="0" presId="urn:microsoft.com/office/officeart/2005/8/layout/default"/>
    <dgm:cxn modelId="{DD99588A-BCFD-443D-9094-43A9D0EB75AA}" type="presOf" srcId="{0BD3F438-D98E-4CF6-BBA3-972E25BF6C7E}" destId="{1F36F63B-755B-4867-AC94-89E21E495FBB}" srcOrd="0" destOrd="0" presId="urn:microsoft.com/office/officeart/2005/8/layout/default"/>
    <dgm:cxn modelId="{E95E3DAA-D536-4CE3-A396-1137945AD7DB}" type="presOf" srcId="{7F6148E6-FCED-4650-9BE5-839E1E93A084}" destId="{EAC0FBF5-80C8-4D86-B3F6-EB9CA24C8746}" srcOrd="0" destOrd="1" presId="urn:microsoft.com/office/officeart/2005/8/layout/default"/>
    <dgm:cxn modelId="{05643EB7-DAC7-4546-81B5-9A72A66BCC4B}" type="presOf" srcId="{8729EA75-D27E-4B3B-AD46-6F20CD4F3590}" destId="{85CD06C3-03FE-471C-ACD3-A57904E4BBAB}" srcOrd="0" destOrd="1" presId="urn:microsoft.com/office/officeart/2005/8/layout/default"/>
    <dgm:cxn modelId="{A2305CBC-CA19-42DA-BF23-699CB0832CE9}" type="presOf" srcId="{2E1F589D-4346-45D9-B941-87258169F0C3}" destId="{1F36F63B-755B-4867-AC94-89E21E495FBB}" srcOrd="0" destOrd="1" presId="urn:microsoft.com/office/officeart/2005/8/layout/default"/>
    <dgm:cxn modelId="{E9087FCB-1C3D-4713-AEB4-2B3819887D3C}" type="presOf" srcId="{041172AD-470C-4B1C-8392-A69D719792E9}" destId="{85CD06C3-03FE-471C-ACD3-A57904E4BBAB}" srcOrd="0" destOrd="0" presId="urn:microsoft.com/office/officeart/2005/8/layout/default"/>
    <dgm:cxn modelId="{A46292DA-F000-4865-A8EA-7B9159129382}" srcId="{AD109F35-F3F8-4EE4-81F3-BAFECF832FAE}" destId="{0BD3F438-D98E-4CF6-BBA3-972E25BF6C7E}" srcOrd="1" destOrd="0" parTransId="{5F9D6715-52CB-451C-8556-FF6D368BEEAF}" sibTransId="{F4D23028-22AA-435A-B40E-6A731B14F21E}"/>
    <dgm:cxn modelId="{36D61EE2-49AF-4663-A694-B38B25B025CF}" type="presOf" srcId="{B575CBD7-E89C-4DE6-9B24-232CD5767306}" destId="{DFD2F311-CF31-4275-B4D6-5C8DB1BF3E39}" srcOrd="0" destOrd="1" presId="urn:microsoft.com/office/officeart/2005/8/layout/default"/>
    <dgm:cxn modelId="{8B19CFEA-4337-4E5C-ADAE-0516A3B9FDF4}" type="presOf" srcId="{58DA41F0-9E20-4FAC-95B4-829B0687A511}" destId="{0E0CBCE4-5691-4DC5-83C7-5D8F6B8F3A80}" srcOrd="0" destOrd="1" presId="urn:microsoft.com/office/officeart/2005/8/layout/default"/>
    <dgm:cxn modelId="{BCB84BF2-16A2-4A4F-94D4-4380EE415978}" srcId="{AD109F35-F3F8-4EE4-81F3-BAFECF832FAE}" destId="{BCCD212C-BFBE-47A4-93A4-955CE01677C6}" srcOrd="4" destOrd="0" parTransId="{E4B0DEE4-95A2-42EB-B70F-4A41F437DE42}" sibTransId="{BD481576-E713-43AA-964C-10DB62F54C57}"/>
    <dgm:cxn modelId="{7E58ED76-3EAD-43CE-85FF-DDE1BCF8AF06}" type="presParOf" srcId="{35424891-169D-4F20-82D5-4EA36C27FA86}" destId="{85CD06C3-03FE-471C-ACD3-A57904E4BBAB}" srcOrd="0" destOrd="0" presId="urn:microsoft.com/office/officeart/2005/8/layout/default"/>
    <dgm:cxn modelId="{ED8A994D-F7F4-49A4-A4DC-95EA0981E8E0}" type="presParOf" srcId="{35424891-169D-4F20-82D5-4EA36C27FA86}" destId="{DD050942-7E55-4322-ACB4-DDD47754508A}" srcOrd="1" destOrd="0" presId="urn:microsoft.com/office/officeart/2005/8/layout/default"/>
    <dgm:cxn modelId="{64678F28-0A2E-426F-9304-0AC65810E4CA}" type="presParOf" srcId="{35424891-169D-4F20-82D5-4EA36C27FA86}" destId="{1F36F63B-755B-4867-AC94-89E21E495FBB}" srcOrd="2" destOrd="0" presId="urn:microsoft.com/office/officeart/2005/8/layout/default"/>
    <dgm:cxn modelId="{AE2DD4C1-F5F6-4211-83DE-1BFE81B3505A}" type="presParOf" srcId="{35424891-169D-4F20-82D5-4EA36C27FA86}" destId="{D909D35A-0F38-423F-9CDD-1FFED69616D2}" srcOrd="3" destOrd="0" presId="urn:microsoft.com/office/officeart/2005/8/layout/default"/>
    <dgm:cxn modelId="{7CCF4833-8973-438D-84EF-055E66729F63}" type="presParOf" srcId="{35424891-169D-4F20-82D5-4EA36C27FA86}" destId="{DFD2F311-CF31-4275-B4D6-5C8DB1BF3E39}" srcOrd="4" destOrd="0" presId="urn:microsoft.com/office/officeart/2005/8/layout/default"/>
    <dgm:cxn modelId="{8F66E836-0EEA-44DD-8649-410AFCEFD15D}" type="presParOf" srcId="{35424891-169D-4F20-82D5-4EA36C27FA86}" destId="{C6C0EF8B-633C-4D15-8E82-6E90A2F33C15}" srcOrd="5" destOrd="0" presId="urn:microsoft.com/office/officeart/2005/8/layout/default"/>
    <dgm:cxn modelId="{60AABCC2-7298-43EA-9B7B-FEA0666F3F3D}" type="presParOf" srcId="{35424891-169D-4F20-82D5-4EA36C27FA86}" destId="{EAC0FBF5-80C8-4D86-B3F6-EB9CA24C8746}" srcOrd="6" destOrd="0" presId="urn:microsoft.com/office/officeart/2005/8/layout/default"/>
    <dgm:cxn modelId="{95520FE6-BEAE-4510-8F70-140BAE78564D}" type="presParOf" srcId="{35424891-169D-4F20-82D5-4EA36C27FA86}" destId="{C2CCDECA-A95A-4607-BEFF-6ADC2814341E}" srcOrd="7" destOrd="0" presId="urn:microsoft.com/office/officeart/2005/8/layout/default"/>
    <dgm:cxn modelId="{74858376-4667-4D99-A864-12DDEB08E141}" type="presParOf" srcId="{35424891-169D-4F20-82D5-4EA36C27FA86}" destId="{0E0CBCE4-5691-4DC5-83C7-5D8F6B8F3A80}" srcOrd="8" destOrd="0" presId="urn:microsoft.com/office/officeart/2005/8/layout/default"/>
    <dgm:cxn modelId="{4DA94F98-0E11-4622-9A64-EB5779BA681F}" type="presParOf" srcId="{35424891-169D-4F20-82D5-4EA36C27FA86}" destId="{8BD3FF1B-92BA-49C7-9FFC-F43C3D08BAFF}" srcOrd="9" destOrd="0" presId="urn:microsoft.com/office/officeart/2005/8/layout/default"/>
    <dgm:cxn modelId="{236D914D-F3B0-427A-B0E0-2D577A4C1057}" type="presParOf" srcId="{35424891-169D-4F20-82D5-4EA36C27FA86}" destId="{E39B365E-7749-42B5-BE30-C3642AA8D2F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226409-75E7-4DCD-A345-88D1A0150911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274ECB2-CA87-4EB0-A6B7-169C76085A60}">
      <dgm:prSet/>
      <dgm:spPr/>
      <dgm:t>
        <a:bodyPr/>
        <a:lstStyle/>
        <a:p>
          <a:r>
            <a:rPr lang="it-IT"/>
            <a:t>La comunicazione, anche quando è sostenuta da un preciso orientamento intenzionale, chiede di essere declinata a seconda delle situazioni.</a:t>
          </a:r>
          <a:endParaRPr lang="en-US"/>
        </a:p>
      </dgm:t>
    </dgm:pt>
    <dgm:pt modelId="{99A92130-B263-4E32-8D69-3DBDDFF4133A}" type="parTrans" cxnId="{66EEEEC2-1B51-40D7-AA6B-A43D081C4E22}">
      <dgm:prSet/>
      <dgm:spPr/>
      <dgm:t>
        <a:bodyPr/>
        <a:lstStyle/>
        <a:p>
          <a:endParaRPr lang="en-US"/>
        </a:p>
      </dgm:t>
    </dgm:pt>
    <dgm:pt modelId="{B58D3961-8FB9-4428-B87F-51EC7F447E70}" type="sibTrans" cxnId="{66EEEEC2-1B51-40D7-AA6B-A43D081C4E22}">
      <dgm:prSet/>
      <dgm:spPr/>
      <dgm:t>
        <a:bodyPr/>
        <a:lstStyle/>
        <a:p>
          <a:endParaRPr lang="en-US"/>
        </a:p>
      </dgm:t>
    </dgm:pt>
    <dgm:pt modelId="{E919B4DC-F46C-479A-8148-06CC1E013457}">
      <dgm:prSet/>
      <dgm:spPr/>
      <dgm:t>
        <a:bodyPr/>
        <a:lstStyle/>
        <a:p>
          <a:r>
            <a:rPr lang="it-IT"/>
            <a:t>Quelle che ci mettono più in difficoltà sono le situazioni problematiche. Come riusciamo a gestire i comportamenti di alcuni studenti?</a:t>
          </a:r>
          <a:endParaRPr lang="en-US"/>
        </a:p>
      </dgm:t>
    </dgm:pt>
    <dgm:pt modelId="{40C3D28A-8EA8-4CC9-879A-1C58523F57B4}" type="parTrans" cxnId="{0467FE51-27A1-4B54-9D0F-19A93595D4FF}">
      <dgm:prSet/>
      <dgm:spPr/>
      <dgm:t>
        <a:bodyPr/>
        <a:lstStyle/>
        <a:p>
          <a:endParaRPr lang="en-US"/>
        </a:p>
      </dgm:t>
    </dgm:pt>
    <dgm:pt modelId="{0E116796-FBAE-4026-BBB6-B70BD18E75D2}" type="sibTrans" cxnId="{0467FE51-27A1-4B54-9D0F-19A93595D4FF}">
      <dgm:prSet/>
      <dgm:spPr/>
      <dgm:t>
        <a:bodyPr/>
        <a:lstStyle/>
        <a:p>
          <a:endParaRPr lang="en-US"/>
        </a:p>
      </dgm:t>
    </dgm:pt>
    <dgm:pt modelId="{4A61D1EA-79C9-4C44-B486-016CA3C8A198}">
      <dgm:prSet/>
      <dgm:spPr/>
      <dgm:t>
        <a:bodyPr/>
        <a:lstStyle/>
        <a:p>
          <a:r>
            <a:rPr lang="it-IT"/>
            <a:t>Ogni tipologia di situazione chiede specifiche attenzioni, ma prima è bene riflettere, attraverso un lavoro in gruppo, su alcuni approcci generali, provando ad evidenziarne vantaggi e svantaggi.</a:t>
          </a:r>
          <a:endParaRPr lang="en-US"/>
        </a:p>
      </dgm:t>
    </dgm:pt>
    <dgm:pt modelId="{E8CD1352-5BF2-4E50-B903-93BA9F823148}" type="parTrans" cxnId="{77F6BE30-491B-42F3-9BA3-A0F36A3B5298}">
      <dgm:prSet/>
      <dgm:spPr/>
      <dgm:t>
        <a:bodyPr/>
        <a:lstStyle/>
        <a:p>
          <a:endParaRPr lang="en-US"/>
        </a:p>
      </dgm:t>
    </dgm:pt>
    <dgm:pt modelId="{B8DCDD38-E5F1-4078-988E-339CF5BC7555}" type="sibTrans" cxnId="{77F6BE30-491B-42F3-9BA3-A0F36A3B5298}">
      <dgm:prSet/>
      <dgm:spPr/>
      <dgm:t>
        <a:bodyPr/>
        <a:lstStyle/>
        <a:p>
          <a:endParaRPr lang="en-US"/>
        </a:p>
      </dgm:t>
    </dgm:pt>
    <dgm:pt modelId="{86251EEF-3AA0-4EED-B437-B41F9E07B854}" type="pres">
      <dgm:prSet presAssocID="{0D226409-75E7-4DCD-A345-88D1A0150911}" presName="vert0" presStyleCnt="0">
        <dgm:presLayoutVars>
          <dgm:dir/>
          <dgm:animOne val="branch"/>
          <dgm:animLvl val="lvl"/>
        </dgm:presLayoutVars>
      </dgm:prSet>
      <dgm:spPr/>
    </dgm:pt>
    <dgm:pt modelId="{C0B32E4D-5A6C-4A0D-B5C1-234B5F7CDC52}" type="pres">
      <dgm:prSet presAssocID="{8274ECB2-CA87-4EB0-A6B7-169C76085A60}" presName="thickLine" presStyleLbl="alignNode1" presStyleIdx="0" presStyleCnt="3"/>
      <dgm:spPr/>
    </dgm:pt>
    <dgm:pt modelId="{0DFCF399-1FB4-420B-AFFD-FEE1F2ADEDFB}" type="pres">
      <dgm:prSet presAssocID="{8274ECB2-CA87-4EB0-A6B7-169C76085A60}" presName="horz1" presStyleCnt="0"/>
      <dgm:spPr/>
    </dgm:pt>
    <dgm:pt modelId="{C93EB281-1062-45E7-8931-E343B2A30BBD}" type="pres">
      <dgm:prSet presAssocID="{8274ECB2-CA87-4EB0-A6B7-169C76085A60}" presName="tx1" presStyleLbl="revTx" presStyleIdx="0" presStyleCnt="3"/>
      <dgm:spPr/>
    </dgm:pt>
    <dgm:pt modelId="{EB46823D-BED2-4BB0-A301-036B0263ECEB}" type="pres">
      <dgm:prSet presAssocID="{8274ECB2-CA87-4EB0-A6B7-169C76085A60}" presName="vert1" presStyleCnt="0"/>
      <dgm:spPr/>
    </dgm:pt>
    <dgm:pt modelId="{7422F71F-AF36-4874-AE4E-92920EF25844}" type="pres">
      <dgm:prSet presAssocID="{E919B4DC-F46C-479A-8148-06CC1E013457}" presName="thickLine" presStyleLbl="alignNode1" presStyleIdx="1" presStyleCnt="3"/>
      <dgm:spPr/>
    </dgm:pt>
    <dgm:pt modelId="{03C2D801-2563-474E-B0EC-B4715F484836}" type="pres">
      <dgm:prSet presAssocID="{E919B4DC-F46C-479A-8148-06CC1E013457}" presName="horz1" presStyleCnt="0"/>
      <dgm:spPr/>
    </dgm:pt>
    <dgm:pt modelId="{13D7C3E2-F21A-408B-9C2F-94D00D081C7E}" type="pres">
      <dgm:prSet presAssocID="{E919B4DC-F46C-479A-8148-06CC1E013457}" presName="tx1" presStyleLbl="revTx" presStyleIdx="1" presStyleCnt="3"/>
      <dgm:spPr/>
    </dgm:pt>
    <dgm:pt modelId="{7227FF9E-97F4-449D-8097-F89065F2F5DE}" type="pres">
      <dgm:prSet presAssocID="{E919B4DC-F46C-479A-8148-06CC1E013457}" presName="vert1" presStyleCnt="0"/>
      <dgm:spPr/>
    </dgm:pt>
    <dgm:pt modelId="{31719CFA-869B-4BEE-9280-69C20E9D7FF0}" type="pres">
      <dgm:prSet presAssocID="{4A61D1EA-79C9-4C44-B486-016CA3C8A198}" presName="thickLine" presStyleLbl="alignNode1" presStyleIdx="2" presStyleCnt="3"/>
      <dgm:spPr/>
    </dgm:pt>
    <dgm:pt modelId="{1147A395-55FC-4A1F-9895-00746671B238}" type="pres">
      <dgm:prSet presAssocID="{4A61D1EA-79C9-4C44-B486-016CA3C8A198}" presName="horz1" presStyleCnt="0"/>
      <dgm:spPr/>
    </dgm:pt>
    <dgm:pt modelId="{7AC9D021-64AE-40F8-B77E-5C266011A41B}" type="pres">
      <dgm:prSet presAssocID="{4A61D1EA-79C9-4C44-B486-016CA3C8A198}" presName="tx1" presStyleLbl="revTx" presStyleIdx="2" presStyleCnt="3"/>
      <dgm:spPr/>
    </dgm:pt>
    <dgm:pt modelId="{4835639B-F7AA-450F-A3F9-4E2052F1288E}" type="pres">
      <dgm:prSet presAssocID="{4A61D1EA-79C9-4C44-B486-016CA3C8A198}" presName="vert1" presStyleCnt="0"/>
      <dgm:spPr/>
    </dgm:pt>
  </dgm:ptLst>
  <dgm:cxnLst>
    <dgm:cxn modelId="{77F6BE30-491B-42F3-9BA3-A0F36A3B5298}" srcId="{0D226409-75E7-4DCD-A345-88D1A0150911}" destId="{4A61D1EA-79C9-4C44-B486-016CA3C8A198}" srcOrd="2" destOrd="0" parTransId="{E8CD1352-5BF2-4E50-B903-93BA9F823148}" sibTransId="{B8DCDD38-E5F1-4078-988E-339CF5BC7555}"/>
    <dgm:cxn modelId="{5496FB38-53F4-4D5B-BE5B-42A18E3FB49A}" type="presOf" srcId="{0D226409-75E7-4DCD-A345-88D1A0150911}" destId="{86251EEF-3AA0-4EED-B437-B41F9E07B854}" srcOrd="0" destOrd="0" presId="urn:microsoft.com/office/officeart/2008/layout/LinedList"/>
    <dgm:cxn modelId="{3085784D-A8DD-42D5-B396-4BFB115D3792}" type="presOf" srcId="{4A61D1EA-79C9-4C44-B486-016CA3C8A198}" destId="{7AC9D021-64AE-40F8-B77E-5C266011A41B}" srcOrd="0" destOrd="0" presId="urn:microsoft.com/office/officeart/2008/layout/LinedList"/>
    <dgm:cxn modelId="{0467FE51-27A1-4B54-9D0F-19A93595D4FF}" srcId="{0D226409-75E7-4DCD-A345-88D1A0150911}" destId="{E919B4DC-F46C-479A-8148-06CC1E013457}" srcOrd="1" destOrd="0" parTransId="{40C3D28A-8EA8-4CC9-879A-1C58523F57B4}" sibTransId="{0E116796-FBAE-4026-BBB6-B70BD18E75D2}"/>
    <dgm:cxn modelId="{C30BB7BB-ACE1-48BB-83E5-4F61EB6D53D1}" type="presOf" srcId="{8274ECB2-CA87-4EB0-A6B7-169C76085A60}" destId="{C93EB281-1062-45E7-8931-E343B2A30BBD}" srcOrd="0" destOrd="0" presId="urn:microsoft.com/office/officeart/2008/layout/LinedList"/>
    <dgm:cxn modelId="{66EEEEC2-1B51-40D7-AA6B-A43D081C4E22}" srcId="{0D226409-75E7-4DCD-A345-88D1A0150911}" destId="{8274ECB2-CA87-4EB0-A6B7-169C76085A60}" srcOrd="0" destOrd="0" parTransId="{99A92130-B263-4E32-8D69-3DBDDFF4133A}" sibTransId="{B58D3961-8FB9-4428-B87F-51EC7F447E70}"/>
    <dgm:cxn modelId="{42D233DB-E202-4431-B36A-380AEAE6FDE8}" type="presOf" srcId="{E919B4DC-F46C-479A-8148-06CC1E013457}" destId="{13D7C3E2-F21A-408B-9C2F-94D00D081C7E}" srcOrd="0" destOrd="0" presId="urn:microsoft.com/office/officeart/2008/layout/LinedList"/>
    <dgm:cxn modelId="{9A7F690C-7464-4A0C-9AAC-C2FD41770C87}" type="presParOf" srcId="{86251EEF-3AA0-4EED-B437-B41F9E07B854}" destId="{C0B32E4D-5A6C-4A0D-B5C1-234B5F7CDC52}" srcOrd="0" destOrd="0" presId="urn:microsoft.com/office/officeart/2008/layout/LinedList"/>
    <dgm:cxn modelId="{65CA48AE-D071-46B0-B676-99D12DA8F614}" type="presParOf" srcId="{86251EEF-3AA0-4EED-B437-B41F9E07B854}" destId="{0DFCF399-1FB4-420B-AFFD-FEE1F2ADEDFB}" srcOrd="1" destOrd="0" presId="urn:microsoft.com/office/officeart/2008/layout/LinedList"/>
    <dgm:cxn modelId="{4FB80614-8C82-4959-BDBE-B3D76321CA6B}" type="presParOf" srcId="{0DFCF399-1FB4-420B-AFFD-FEE1F2ADEDFB}" destId="{C93EB281-1062-45E7-8931-E343B2A30BBD}" srcOrd="0" destOrd="0" presId="urn:microsoft.com/office/officeart/2008/layout/LinedList"/>
    <dgm:cxn modelId="{EF391A00-4C21-4DC2-948F-8D4DDF0091A8}" type="presParOf" srcId="{0DFCF399-1FB4-420B-AFFD-FEE1F2ADEDFB}" destId="{EB46823D-BED2-4BB0-A301-036B0263ECEB}" srcOrd="1" destOrd="0" presId="urn:microsoft.com/office/officeart/2008/layout/LinedList"/>
    <dgm:cxn modelId="{F63039AE-F9B4-4090-9AE2-1E9ED25276F7}" type="presParOf" srcId="{86251EEF-3AA0-4EED-B437-B41F9E07B854}" destId="{7422F71F-AF36-4874-AE4E-92920EF25844}" srcOrd="2" destOrd="0" presId="urn:microsoft.com/office/officeart/2008/layout/LinedList"/>
    <dgm:cxn modelId="{12D23114-31BB-4463-AF00-1776372B0E23}" type="presParOf" srcId="{86251EEF-3AA0-4EED-B437-B41F9E07B854}" destId="{03C2D801-2563-474E-B0EC-B4715F484836}" srcOrd="3" destOrd="0" presId="urn:microsoft.com/office/officeart/2008/layout/LinedList"/>
    <dgm:cxn modelId="{55142015-1D41-41EE-B62D-4D8E7635083B}" type="presParOf" srcId="{03C2D801-2563-474E-B0EC-B4715F484836}" destId="{13D7C3E2-F21A-408B-9C2F-94D00D081C7E}" srcOrd="0" destOrd="0" presId="urn:microsoft.com/office/officeart/2008/layout/LinedList"/>
    <dgm:cxn modelId="{B3D8C759-BF83-4CDE-BAFA-AF280FEA3189}" type="presParOf" srcId="{03C2D801-2563-474E-B0EC-B4715F484836}" destId="{7227FF9E-97F4-449D-8097-F89065F2F5DE}" srcOrd="1" destOrd="0" presId="urn:microsoft.com/office/officeart/2008/layout/LinedList"/>
    <dgm:cxn modelId="{6F24EF21-C67A-4756-B37A-3F242F894805}" type="presParOf" srcId="{86251EEF-3AA0-4EED-B437-B41F9E07B854}" destId="{31719CFA-869B-4BEE-9280-69C20E9D7FF0}" srcOrd="4" destOrd="0" presId="urn:microsoft.com/office/officeart/2008/layout/LinedList"/>
    <dgm:cxn modelId="{3175BA20-4504-4C41-B468-229BAB349736}" type="presParOf" srcId="{86251EEF-3AA0-4EED-B437-B41F9E07B854}" destId="{1147A395-55FC-4A1F-9895-00746671B238}" srcOrd="5" destOrd="0" presId="urn:microsoft.com/office/officeart/2008/layout/LinedList"/>
    <dgm:cxn modelId="{6E9F299A-EEA3-45B4-9F84-39146A7E0D85}" type="presParOf" srcId="{1147A395-55FC-4A1F-9895-00746671B238}" destId="{7AC9D021-64AE-40F8-B77E-5C266011A41B}" srcOrd="0" destOrd="0" presId="urn:microsoft.com/office/officeart/2008/layout/LinedList"/>
    <dgm:cxn modelId="{51891429-E830-4160-8763-FB8088D983BA}" type="presParOf" srcId="{1147A395-55FC-4A1F-9895-00746671B238}" destId="{4835639B-F7AA-450F-A3F9-4E2052F1288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5B3C8-67AF-4549-863B-DAAF8F19182C}">
      <dsp:nvSpPr>
        <dsp:cNvPr id="0" name=""/>
        <dsp:cNvSpPr/>
      </dsp:nvSpPr>
      <dsp:spPr>
        <a:xfrm>
          <a:off x="3230652" y="2233"/>
          <a:ext cx="3634484" cy="97656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Struttura comunicativa</a:t>
          </a:r>
          <a:endParaRPr lang="en-US" sz="1600" kern="1200"/>
        </a:p>
      </dsp:txBody>
      <dsp:txXfrm>
        <a:off x="3278324" y="49905"/>
        <a:ext cx="3539140" cy="881219"/>
      </dsp:txXfrm>
    </dsp:sp>
    <dsp:sp modelId="{AAA5FD6C-40C7-4B92-9E40-01D8393BD005}">
      <dsp:nvSpPr>
        <dsp:cNvPr id="0" name=""/>
        <dsp:cNvSpPr/>
      </dsp:nvSpPr>
      <dsp:spPr>
        <a:xfrm>
          <a:off x="3230652" y="1027625"/>
          <a:ext cx="3634484" cy="976563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Struttura d’influsso</a:t>
          </a:r>
          <a:endParaRPr lang="en-US" sz="1600" kern="1200"/>
        </a:p>
      </dsp:txBody>
      <dsp:txXfrm>
        <a:off x="3278324" y="1075297"/>
        <a:ext cx="3539140" cy="881219"/>
      </dsp:txXfrm>
    </dsp:sp>
    <dsp:sp modelId="{92E4FDB1-8FC2-40D0-8F5B-E937C28D66E3}">
      <dsp:nvSpPr>
        <dsp:cNvPr id="0" name=""/>
        <dsp:cNvSpPr/>
      </dsp:nvSpPr>
      <dsp:spPr>
        <a:xfrm>
          <a:off x="3230652" y="2053017"/>
          <a:ext cx="3634484" cy="976563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Struttura socio-affettiva</a:t>
          </a:r>
          <a:endParaRPr lang="en-US" sz="1600" kern="1200"/>
        </a:p>
      </dsp:txBody>
      <dsp:txXfrm>
        <a:off x="3278324" y="2100689"/>
        <a:ext cx="3539140" cy="881219"/>
      </dsp:txXfrm>
    </dsp:sp>
    <dsp:sp modelId="{50740B7E-A67A-4F5E-B072-5EACE33D7CE8}">
      <dsp:nvSpPr>
        <dsp:cNvPr id="0" name=""/>
        <dsp:cNvSpPr/>
      </dsp:nvSpPr>
      <dsp:spPr>
        <a:xfrm>
          <a:off x="3230652" y="3078408"/>
          <a:ext cx="3634484" cy="976563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Struttura delle aspettative</a:t>
          </a:r>
          <a:endParaRPr lang="en-US" sz="1600" kern="1200"/>
        </a:p>
      </dsp:txBody>
      <dsp:txXfrm>
        <a:off x="3278324" y="3126080"/>
        <a:ext cx="3539140" cy="881219"/>
      </dsp:txXfrm>
    </dsp:sp>
    <dsp:sp modelId="{9349DA3B-07D4-4C91-A96A-07B0A8181ED8}">
      <dsp:nvSpPr>
        <dsp:cNvPr id="0" name=""/>
        <dsp:cNvSpPr/>
      </dsp:nvSpPr>
      <dsp:spPr>
        <a:xfrm>
          <a:off x="3230652" y="4103800"/>
          <a:ext cx="3634484" cy="976563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(Per i contenuti inerenti le strutture interattive cfr. C. Girelli, </a:t>
          </a:r>
          <a:r>
            <a:rPr lang="it-IT" sz="1600" i="1" kern="1200" dirty="0"/>
            <a:t>Costruire il gruppo classe</a:t>
          </a:r>
          <a:r>
            <a:rPr lang="it-IT" sz="1600" kern="1200" dirty="0"/>
            <a:t>, La Scuola, Brescia 1999).</a:t>
          </a:r>
          <a:endParaRPr lang="en-US" sz="1600" kern="1200" dirty="0"/>
        </a:p>
      </dsp:txBody>
      <dsp:txXfrm>
        <a:off x="3278324" y="4151472"/>
        <a:ext cx="3539140" cy="8812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8CD70E-F140-4FDC-B220-D7A39FBA19CA}">
      <dsp:nvSpPr>
        <dsp:cNvPr id="0" name=""/>
        <dsp:cNvSpPr/>
      </dsp:nvSpPr>
      <dsp:spPr>
        <a:xfrm>
          <a:off x="0" y="20448"/>
          <a:ext cx="6263640" cy="10328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/>
            <a:t>Valorizzare le prime settimane di scuola</a:t>
          </a:r>
          <a:endParaRPr lang="en-US" sz="2600" kern="1200"/>
        </a:p>
      </dsp:txBody>
      <dsp:txXfrm>
        <a:off x="50420" y="70868"/>
        <a:ext cx="6162800" cy="932014"/>
      </dsp:txXfrm>
    </dsp:sp>
    <dsp:sp modelId="{9A8CEFEA-1948-44C6-8DAB-0849FCB8BD14}">
      <dsp:nvSpPr>
        <dsp:cNvPr id="0" name=""/>
        <dsp:cNvSpPr/>
      </dsp:nvSpPr>
      <dsp:spPr>
        <a:xfrm>
          <a:off x="0" y="1128182"/>
          <a:ext cx="6263640" cy="1032854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/>
            <a:t>Coltivare le motivazioni (sia nelle dimensione razionale, sia in quella emotiva)</a:t>
          </a:r>
        </a:p>
      </dsp:txBody>
      <dsp:txXfrm>
        <a:off x="50420" y="1178602"/>
        <a:ext cx="6162800" cy="932014"/>
      </dsp:txXfrm>
    </dsp:sp>
    <dsp:sp modelId="{466621FF-99A4-4A0D-B277-EC541F564167}">
      <dsp:nvSpPr>
        <dsp:cNvPr id="0" name=""/>
        <dsp:cNvSpPr/>
      </dsp:nvSpPr>
      <dsp:spPr>
        <a:xfrm>
          <a:off x="0" y="2235916"/>
          <a:ext cx="6263640" cy="1032854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/>
            <a:t>Lavorare sulla comunicazione degli obiettivi</a:t>
          </a:r>
          <a:endParaRPr lang="en-US" sz="2600" kern="1200" dirty="0"/>
        </a:p>
      </dsp:txBody>
      <dsp:txXfrm>
        <a:off x="50420" y="2286336"/>
        <a:ext cx="6162800" cy="932014"/>
      </dsp:txXfrm>
    </dsp:sp>
    <dsp:sp modelId="{3EF1FC3D-ADCF-4A11-A66A-F33FC5FC0855}">
      <dsp:nvSpPr>
        <dsp:cNvPr id="0" name=""/>
        <dsp:cNvSpPr/>
      </dsp:nvSpPr>
      <dsp:spPr>
        <a:xfrm>
          <a:off x="0" y="3343651"/>
          <a:ext cx="6263640" cy="1032854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/>
            <a:t>Lavorare sulla condivisione delle regole</a:t>
          </a:r>
          <a:endParaRPr lang="en-US" sz="2600" kern="1200" dirty="0"/>
        </a:p>
      </dsp:txBody>
      <dsp:txXfrm>
        <a:off x="50420" y="3394071"/>
        <a:ext cx="6162800" cy="932014"/>
      </dsp:txXfrm>
    </dsp:sp>
    <dsp:sp modelId="{F2C02E93-97DD-481C-BC2E-C0E12753247E}">
      <dsp:nvSpPr>
        <dsp:cNvPr id="0" name=""/>
        <dsp:cNvSpPr/>
      </dsp:nvSpPr>
      <dsp:spPr>
        <a:xfrm>
          <a:off x="0" y="4451385"/>
          <a:ext cx="6263640" cy="103285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/>
            <a:t>Favorire la partecipazione delle studentesse e degli studenti</a:t>
          </a:r>
          <a:endParaRPr lang="en-US" sz="2600" kern="1200"/>
        </a:p>
      </dsp:txBody>
      <dsp:txXfrm>
        <a:off x="50420" y="4501805"/>
        <a:ext cx="6162800" cy="9320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6476F2-84E1-444C-A9F3-96995CEFD12C}">
      <dsp:nvSpPr>
        <dsp:cNvPr id="0" name=""/>
        <dsp:cNvSpPr/>
      </dsp:nvSpPr>
      <dsp:spPr>
        <a:xfrm>
          <a:off x="1283" y="507953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CF3FA1-8E83-46F2-AB3B-B4FB7CBD53D0}">
      <dsp:nvSpPr>
        <dsp:cNvPr id="0" name=""/>
        <dsp:cNvSpPr/>
      </dsp:nvSpPr>
      <dsp:spPr>
        <a:xfrm>
          <a:off x="501904" y="983543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/>
            <a:t>A) Riconoscere che possono esistere diversi modi di affrontare il conflitto (la ricerca della vittoria, la fuga, la ricerca di una soluzione comune).</a:t>
          </a:r>
          <a:endParaRPr lang="en-US" sz="2900" kern="1200"/>
        </a:p>
      </dsp:txBody>
      <dsp:txXfrm>
        <a:off x="585701" y="1067340"/>
        <a:ext cx="4337991" cy="2693452"/>
      </dsp:txXfrm>
    </dsp:sp>
    <dsp:sp modelId="{4C1250BE-F763-4A45-B79E-30601E892A1F}">
      <dsp:nvSpPr>
        <dsp:cNvPr id="0" name=""/>
        <dsp:cNvSpPr/>
      </dsp:nvSpPr>
      <dsp:spPr>
        <a:xfrm>
          <a:off x="5508110" y="507953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270486-768D-4F39-AB3B-F6DDC8BA6341}">
      <dsp:nvSpPr>
        <dsp:cNvPr id="0" name=""/>
        <dsp:cNvSpPr/>
      </dsp:nvSpPr>
      <dsp:spPr>
        <a:xfrm>
          <a:off x="6008730" y="983543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/>
            <a:t>B) La ricerca della soluzione comune è un processo che richiede diversi passi.</a:t>
          </a:r>
          <a:endParaRPr lang="en-US" sz="2900" kern="1200"/>
        </a:p>
      </dsp:txBody>
      <dsp:txXfrm>
        <a:off x="6092527" y="1067340"/>
        <a:ext cx="4337991" cy="26934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CD06C3-03FE-471C-ACD3-A57904E4BBAB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/>
            <a:t>1)  </a:t>
          </a:r>
          <a:r>
            <a:rPr lang="it-IT" sz="2100" b="1" kern="1200"/>
            <a:t>Identificare e definire il problema</a:t>
          </a:r>
          <a:endParaRPr lang="en-US" sz="21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/>
            <a:t>Ognuno esprime la propria percezione senza aggressività e l’altro ascolta empaticamente e senza giudizio.</a:t>
          </a:r>
          <a:endParaRPr lang="en-US" sz="1600" kern="1200"/>
        </a:p>
      </dsp:txBody>
      <dsp:txXfrm>
        <a:off x="0" y="39687"/>
        <a:ext cx="3286125" cy="1971675"/>
      </dsp:txXfrm>
    </dsp:sp>
    <dsp:sp modelId="{1F36F63B-755B-4867-AC94-89E21E495FBB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/>
            <a:t>2)  </a:t>
          </a:r>
          <a:r>
            <a:rPr lang="it-IT" sz="2100" b="1" kern="1200"/>
            <a:t>Lasciar emergere ogni soluzione possibile</a:t>
          </a:r>
          <a:endParaRPr lang="en-US" sz="21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/>
            <a:t>Entrambi cercano e propongono ipotesi di soluzione che rispecchino le esigenze proprie e dell’altro.</a:t>
          </a:r>
          <a:endParaRPr lang="en-US" sz="1600" kern="1200"/>
        </a:p>
      </dsp:txBody>
      <dsp:txXfrm>
        <a:off x="3614737" y="39687"/>
        <a:ext cx="3286125" cy="1971675"/>
      </dsp:txXfrm>
    </dsp:sp>
    <dsp:sp modelId="{DFD2F311-CF31-4275-B4D6-5C8DB1BF3E39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/>
            <a:t>3)  </a:t>
          </a:r>
          <a:r>
            <a:rPr lang="it-IT" sz="2100" b="1" kern="1200"/>
            <a:t>Valutare le soluzioni alternative</a:t>
          </a:r>
          <a:endParaRPr lang="en-US" sz="21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/>
            <a:t>Le ipotesi vengono vagliate criticamente, alcune escluse, altre modificate.</a:t>
          </a:r>
          <a:endParaRPr lang="en-US" sz="1600" kern="1200"/>
        </a:p>
      </dsp:txBody>
      <dsp:txXfrm>
        <a:off x="7229475" y="39687"/>
        <a:ext cx="3286125" cy="1971675"/>
      </dsp:txXfrm>
    </dsp:sp>
    <dsp:sp modelId="{EAC0FBF5-80C8-4D86-B3F6-EB9CA24C8746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/>
            <a:t>4)  </a:t>
          </a:r>
          <a:r>
            <a:rPr lang="it-IT" sz="2100" b="1" kern="1200"/>
            <a:t>Scegliere l’alternativa migliore</a:t>
          </a:r>
          <a:endParaRPr lang="en-US" sz="21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/>
            <a:t>La decisione dev’essere concorde, libera e non sottoposta a pressioni.</a:t>
          </a:r>
          <a:endParaRPr lang="en-US" sz="1600" kern="1200"/>
        </a:p>
      </dsp:txBody>
      <dsp:txXfrm>
        <a:off x="0" y="2339975"/>
        <a:ext cx="3286125" cy="1971675"/>
      </dsp:txXfrm>
    </dsp:sp>
    <dsp:sp modelId="{0E0CBCE4-5691-4DC5-83C7-5D8F6B8F3A80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/>
            <a:t>5)  </a:t>
          </a:r>
          <a:r>
            <a:rPr lang="it-IT" sz="2100" b="1" kern="1200"/>
            <a:t>Implementare la soluzione</a:t>
          </a:r>
          <a:endParaRPr lang="en-US" sz="21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/>
            <a:t>Si definisce chi fa che cosa e quando e ciascuno si assume responsabilmente l’impegno dell’esecuzione. </a:t>
          </a:r>
          <a:endParaRPr lang="en-US" sz="1600" kern="1200"/>
        </a:p>
      </dsp:txBody>
      <dsp:txXfrm>
        <a:off x="3614737" y="2339975"/>
        <a:ext cx="3286125" cy="1971675"/>
      </dsp:txXfrm>
    </dsp:sp>
    <dsp:sp modelId="{E39B365E-7749-42B5-BE30-C3642AA8D2F9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/>
            <a:t>6)  </a:t>
          </a:r>
          <a:r>
            <a:rPr lang="it-IT" sz="2100" b="1" kern="1200"/>
            <a:t>Verificare il </a:t>
          </a:r>
          <a:r>
            <a:rPr lang="it-IT" sz="2100" b="1" i="1" kern="1200"/>
            <a:t>follow-up </a:t>
          </a:r>
          <a:r>
            <a:rPr lang="it-IT" sz="2100" b="1" kern="1200"/>
            <a:t>della soluzione</a:t>
          </a:r>
          <a:endParaRPr lang="en-US" sz="21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/>
            <a:t>Ci si confronta, dopo un po’ di tempo, sull’efficacia della soluzione e sull’eventuale necessità di rivedere qualche aspetto.</a:t>
          </a:r>
          <a:endParaRPr lang="en-US" sz="1600" kern="1200"/>
        </a:p>
      </dsp:txBody>
      <dsp:txXfrm>
        <a:off x="7229475" y="2339975"/>
        <a:ext cx="3286125" cy="19716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B32E4D-5A6C-4A0D-B5C1-234B5F7CDC52}">
      <dsp:nvSpPr>
        <dsp:cNvPr id="0" name=""/>
        <dsp:cNvSpPr/>
      </dsp:nvSpPr>
      <dsp:spPr>
        <a:xfrm>
          <a:off x="0" y="2665"/>
          <a:ext cx="745236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3EB281-1062-45E7-8931-E343B2A30BBD}">
      <dsp:nvSpPr>
        <dsp:cNvPr id="0" name=""/>
        <dsp:cNvSpPr/>
      </dsp:nvSpPr>
      <dsp:spPr>
        <a:xfrm>
          <a:off x="0" y="2665"/>
          <a:ext cx="7452360" cy="1818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/>
            <a:t>La comunicazione, anche quando è sostenuta da un preciso orientamento intenzionale, chiede di essere declinata a seconda delle situazioni.</a:t>
          </a:r>
          <a:endParaRPr lang="en-US" sz="2800" kern="1200"/>
        </a:p>
      </dsp:txBody>
      <dsp:txXfrm>
        <a:off x="0" y="2665"/>
        <a:ext cx="7452360" cy="1818124"/>
      </dsp:txXfrm>
    </dsp:sp>
    <dsp:sp modelId="{7422F71F-AF36-4874-AE4E-92920EF25844}">
      <dsp:nvSpPr>
        <dsp:cNvPr id="0" name=""/>
        <dsp:cNvSpPr/>
      </dsp:nvSpPr>
      <dsp:spPr>
        <a:xfrm>
          <a:off x="0" y="1820790"/>
          <a:ext cx="7452360" cy="0"/>
        </a:xfrm>
        <a:prstGeom prst="lin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D7C3E2-F21A-408B-9C2F-94D00D081C7E}">
      <dsp:nvSpPr>
        <dsp:cNvPr id="0" name=""/>
        <dsp:cNvSpPr/>
      </dsp:nvSpPr>
      <dsp:spPr>
        <a:xfrm>
          <a:off x="0" y="1820790"/>
          <a:ext cx="7452360" cy="1818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/>
            <a:t>Quelle che ci mettono più in difficoltà sono le situazioni problematiche. Come riusciamo a gestire i comportamenti di alcuni studenti?</a:t>
          </a:r>
          <a:endParaRPr lang="en-US" sz="2800" kern="1200"/>
        </a:p>
      </dsp:txBody>
      <dsp:txXfrm>
        <a:off x="0" y="1820790"/>
        <a:ext cx="7452360" cy="1818124"/>
      </dsp:txXfrm>
    </dsp:sp>
    <dsp:sp modelId="{31719CFA-869B-4BEE-9280-69C20E9D7FF0}">
      <dsp:nvSpPr>
        <dsp:cNvPr id="0" name=""/>
        <dsp:cNvSpPr/>
      </dsp:nvSpPr>
      <dsp:spPr>
        <a:xfrm>
          <a:off x="0" y="3638915"/>
          <a:ext cx="7452360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C9D021-64AE-40F8-B77E-5C266011A41B}">
      <dsp:nvSpPr>
        <dsp:cNvPr id="0" name=""/>
        <dsp:cNvSpPr/>
      </dsp:nvSpPr>
      <dsp:spPr>
        <a:xfrm>
          <a:off x="0" y="3638915"/>
          <a:ext cx="7452360" cy="1818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/>
            <a:t>Ogni tipologia di situazione chiede specifiche attenzioni, ma prima è bene riflettere, attraverso un lavoro in gruppo, su alcuni approcci generali, provando ad evidenziarne vantaggi e svantaggi.</a:t>
          </a:r>
          <a:endParaRPr lang="en-US" sz="2800" kern="1200"/>
        </a:p>
      </dsp:txBody>
      <dsp:txXfrm>
        <a:off x="0" y="3638915"/>
        <a:ext cx="7452360" cy="1818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22594-AC6F-4354-9A59-DCAC9B9C3C89}" type="datetimeFigureOut">
              <a:rPr lang="it-IT" smtClean="0"/>
              <a:t>14/04/2024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FCF24-2A4F-44A5-8C2A-452D95C945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6366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FCF24-2A4F-44A5-8C2A-452D95C94539}" type="slidenum">
              <a:rPr lang="it-IT" smtClean="0"/>
              <a:t>48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5388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860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65DF90-D018-466B-A6AE-2ABF52D54E68}" type="slidenum">
              <a:rPr lang="it-IT" altLang="it-IT" smtClean="0"/>
              <a:pPr eaLnBrk="1" hangingPunct="1"/>
              <a:t>51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77818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79B66F-BEE2-9CDA-C1F6-AA66EF86C5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98DB5A9-0A78-6237-674F-997575281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0E7285-D51B-6826-1A69-8D507B453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4A182-B017-4760-9AFB-E9012CB9E15C}" type="datetimeFigureOut">
              <a:rPr lang="it-IT" smtClean="0"/>
              <a:t>14/04/2024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D2796B-E4D1-A6FF-CD73-42B7FB7F7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E11E6C0-7FBE-28F1-FC58-B205D6A40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3D88-D68A-4360-A75A-69C1F0F8D3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4171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4E0B04-E1BD-1389-FEFF-4494FAD0B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2DB1593-551B-B745-98BB-A78CFDF207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152D19-43EA-F23E-8BD2-17AFBE760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4A182-B017-4760-9AFB-E9012CB9E15C}" type="datetimeFigureOut">
              <a:rPr lang="it-IT" smtClean="0"/>
              <a:t>14/04/2024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F8FB596-D1A6-F720-36F1-1C0DE51DB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4FCF71A-9D6D-E701-36C9-61B802EC0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3D88-D68A-4360-A75A-69C1F0F8D3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6416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C5178CE-8D19-9DE4-B95B-E6FCAF5AA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9705C35-10D9-50C4-83FF-FCD590486E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61D483B-B46F-58C7-3FF8-D9DCF1BEA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4A182-B017-4760-9AFB-E9012CB9E15C}" type="datetimeFigureOut">
              <a:rPr lang="it-IT" smtClean="0"/>
              <a:t>14/04/2024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D458AE-2062-DC97-57DF-39D91EA99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4B9DD6-D68D-FC7C-0ECC-87F065C2F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3D88-D68A-4360-A75A-69C1F0F8D3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0986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3FEB19-026A-4F4B-83EC-BFCC3FD9D8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0201E9E-8E8A-4701-96E5-15E3E285C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68A48E4-A8B4-46D3-AD0D-1A8E8B04E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217EF-745C-4F38-BD46-CD04083B381A}" type="datetimeFigureOut">
              <a:rPr lang="it-IT" smtClean="0"/>
              <a:t>14/04/2024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65FA60-DB4F-473E-B3F8-C840188DD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21301E-A8C1-44DA-A95E-71525980F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B49C-1574-4855-B72D-D1B457D2D5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4442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ED76B4-EFC3-458F-A369-05C093E94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560789-59B7-474C-A762-D213401B8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F68794B-895E-4C82-9165-8CD28B518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217EF-745C-4F38-BD46-CD04083B381A}" type="datetimeFigureOut">
              <a:rPr lang="it-IT" smtClean="0"/>
              <a:t>14/04/2024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0C68C7-DDCF-4A39-94B7-5BEF397D3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72EA4A-26D0-4057-9DDD-1B589CB6E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B49C-1574-4855-B72D-D1B457D2D5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1340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6F2BF9-BEDA-4ACB-AB06-103A803AE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E9F6883-D9DD-4F91-B07C-4742E6327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3396277-CFF4-4E8E-86EB-6F56F9813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217EF-745C-4F38-BD46-CD04083B381A}" type="datetimeFigureOut">
              <a:rPr lang="it-IT" smtClean="0"/>
              <a:t>14/04/2024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2BF6EA-31B8-4B73-800C-18651EBD4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3D7402C-29B9-4706-B0F5-C31717D3B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B49C-1574-4855-B72D-D1B457D2D5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0968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5D522C-FE0F-4D99-A417-74EFA1796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4043732-247F-4F03-B702-9FD27469CE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5F9DB93-CDB7-4690-B7B7-F5B602DE4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0D57E54-0608-4004-8ECD-4E3C1AD52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217EF-745C-4F38-BD46-CD04083B381A}" type="datetimeFigureOut">
              <a:rPr lang="it-IT" smtClean="0"/>
              <a:t>14/04/2024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6421FC8-B1F6-49AD-ABBB-9585F8213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0EFF3AE-59C3-4BE2-9A29-218922260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B49C-1574-4855-B72D-D1B457D2D5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9001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F4E04C-F756-4FC1-9466-F1D55C77E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DDEA8C9-81FE-4BCA-BDC9-E217B5405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F03767-CA49-4ABD-86DF-6DD93FCED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0D217F0-7701-4C91-A721-383003F860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6F4A7F5-C700-47FC-8A39-BFBB53FF63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08B4423-BA7D-4CC3-BF21-E459B969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217EF-745C-4F38-BD46-CD04083B381A}" type="datetimeFigureOut">
              <a:rPr lang="it-IT" smtClean="0"/>
              <a:t>14/04/2024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AAB18E7-CD51-47AA-B1F6-531714D43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6A45536-AD7E-461F-B683-9481C5F6E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B49C-1574-4855-B72D-D1B457D2D5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2276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2335A3-A38F-4AFD-9F56-3F43BC6F8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491A477-75FA-4187-8A55-08B64D656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217EF-745C-4F38-BD46-CD04083B381A}" type="datetimeFigureOut">
              <a:rPr lang="it-IT" smtClean="0"/>
              <a:t>14/04/2024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558CC90-924C-4DA9-A7AD-FAC55DC13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4B0F2A6-860E-4B4E-AC2C-4E08E6F84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B49C-1574-4855-B72D-D1B457D2D5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6608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0E82A74-EAEE-4D55-9F1D-7C2B5E483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217EF-745C-4F38-BD46-CD04083B381A}" type="datetimeFigureOut">
              <a:rPr lang="it-IT" smtClean="0"/>
              <a:t>14/04/2024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4196F6E-855A-40F6-839C-691E57DCF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348EC2D-827C-4166-9E38-C3310E97E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B49C-1574-4855-B72D-D1B457D2D5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6966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D3F742-E183-4C53-93C9-8E3326AA2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9CF70B-851B-42CC-9535-F7E1392D2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DD0E03D-CB99-4B52-A318-4221C2AD0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7CD1713-6540-4849-BE39-175B4AC6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217EF-745C-4F38-BD46-CD04083B381A}" type="datetimeFigureOut">
              <a:rPr lang="it-IT" smtClean="0"/>
              <a:t>14/04/2024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C2D483C-6898-4264-96AF-10D431BA2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D8F6FCC-7E99-44E7-B04D-93C4B96FB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B49C-1574-4855-B72D-D1B457D2D5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6550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0CF837-D631-A8DD-BD2F-D1B3DB8F4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085D5C-FAED-80C9-371D-2D1EE5977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12ED7D7-FFC1-ADD1-ED0C-2227C7A93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4A182-B017-4760-9AFB-E9012CB9E15C}" type="datetimeFigureOut">
              <a:rPr lang="it-IT" smtClean="0"/>
              <a:t>14/04/2024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87B9F19-ACB5-6323-F11A-6E626298D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A449CCF-D8C5-FAA1-78C9-53779DB9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3D88-D68A-4360-A75A-69C1F0F8D3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28099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F8856-BB5E-48FF-B840-88899756D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CB9F23E-D2A1-4BB9-9A12-ACAC9F1DE6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F309FFA-7236-4FAD-8F7E-3DCD76E20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C3CE0F7-9520-40D2-B8DE-9252090E4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217EF-745C-4F38-BD46-CD04083B381A}" type="datetimeFigureOut">
              <a:rPr lang="it-IT" smtClean="0"/>
              <a:t>14/04/2024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3CC5E18-93AA-44C7-977B-4473DBE29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580DFA7-70CD-4827-8AE8-ECD823FA1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B49C-1574-4855-B72D-D1B457D2D5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58032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25841D-2A5B-4489-9085-4135962EB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3A0E43E-C749-4929-9CC6-53A849E857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B3A8322-FD86-42AB-A4E1-21A96083C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217EF-745C-4F38-BD46-CD04083B381A}" type="datetimeFigureOut">
              <a:rPr lang="it-IT" smtClean="0"/>
              <a:t>14/04/2024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5109C28-312E-4871-BC82-127AB631F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3A0B43-7F6F-4458-AF95-B74FCF518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B49C-1574-4855-B72D-D1B457D2D5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4453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1BB1567-FE02-4A7E-B14A-D81FBF3D12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ECCC618-EA9E-4AC3-A3B5-0CF11FC818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1DB13C-7727-44D0-AAD0-AE21D85B4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217EF-745C-4F38-BD46-CD04083B381A}" type="datetimeFigureOut">
              <a:rPr lang="it-IT" smtClean="0"/>
              <a:t>14/04/2024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D1B62FC-9CBB-4CC0-BD08-40B9C8C66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F92D89-DD52-4FA0-A047-4CE37BDBD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B49C-1574-4855-B72D-D1B457D2D5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1267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09600" y="1719263"/>
            <a:ext cx="10972800" cy="4411662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44D42-68AD-4EEF-8D4F-AB6A6599773B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7511120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CBD3-30BF-469F-840F-8C02D24C290E}" type="datetimeFigureOut">
              <a:rPr lang="it-IT" smtClean="0"/>
              <a:t>14/04/2024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3B57-F5BF-4617-A847-3539661EAE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5312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CBD3-30BF-469F-840F-8C02D24C290E}" type="datetimeFigureOut">
              <a:rPr lang="it-IT" smtClean="0"/>
              <a:t>14/04/2024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3B57-F5BF-4617-A847-3539661EAE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04005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CBD3-30BF-469F-840F-8C02D24C290E}" type="datetimeFigureOut">
              <a:rPr lang="it-IT" smtClean="0"/>
              <a:t>14/04/2024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3B57-F5BF-4617-A847-3539661EAE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90844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CBD3-30BF-469F-840F-8C02D24C290E}" type="datetimeFigureOut">
              <a:rPr lang="it-IT" smtClean="0"/>
              <a:t>14/04/2024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3B57-F5BF-4617-A847-3539661EAE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36482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CBD3-30BF-469F-840F-8C02D24C290E}" type="datetimeFigureOut">
              <a:rPr lang="it-IT" smtClean="0"/>
              <a:t>14/04/2024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3B57-F5BF-4617-A847-3539661EAE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17428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CBD3-30BF-469F-840F-8C02D24C290E}" type="datetimeFigureOut">
              <a:rPr lang="it-IT" smtClean="0"/>
              <a:t>14/04/2024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3B57-F5BF-4617-A847-3539661EAE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9974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8809AB-1CAE-C4D3-FA89-45507F630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DFDEE58-0165-51B7-613A-26DB7C7E7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6E5DC30-255B-A4B8-F69B-51637A206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4A182-B017-4760-9AFB-E9012CB9E15C}" type="datetimeFigureOut">
              <a:rPr lang="it-IT" smtClean="0"/>
              <a:t>14/04/2024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4D65846-6403-E1AD-AE4F-9152CD5E9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C7C27C2-578F-29B3-2622-7E5E95490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3D88-D68A-4360-A75A-69C1F0F8D3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77485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CBD3-30BF-469F-840F-8C02D24C290E}" type="datetimeFigureOut">
              <a:rPr lang="it-IT" smtClean="0"/>
              <a:t>14/04/2024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3B57-F5BF-4617-A847-3539661EAE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25038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CBD3-30BF-469F-840F-8C02D24C290E}" type="datetimeFigureOut">
              <a:rPr lang="it-IT" smtClean="0"/>
              <a:t>14/04/2024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3B57-F5BF-4617-A847-3539661EAE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22538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CBD3-30BF-469F-840F-8C02D24C290E}" type="datetimeFigureOut">
              <a:rPr lang="it-IT" smtClean="0"/>
              <a:t>14/04/2024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3B57-F5BF-4617-A847-3539661EAE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4848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CBD3-30BF-469F-840F-8C02D24C290E}" type="datetimeFigureOut">
              <a:rPr lang="it-IT" smtClean="0"/>
              <a:t>14/04/2024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3B57-F5BF-4617-A847-3539661EAE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07507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CBD3-30BF-469F-840F-8C02D24C290E}" type="datetimeFigureOut">
              <a:rPr lang="it-IT" smtClean="0"/>
              <a:t>14/04/2024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3B57-F5BF-4617-A847-3539661EAE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543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CA96CE-5EDA-A743-EB1A-CD1289344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5C2F1F-78B5-F29E-0E65-295A740973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88E9961-C220-BCCE-FEA0-62518568F8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0C6606F-EDC0-E8D7-46D2-20CC44BD1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4A182-B017-4760-9AFB-E9012CB9E15C}" type="datetimeFigureOut">
              <a:rPr lang="it-IT" smtClean="0"/>
              <a:t>14/04/2024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27609DD-E5DC-17F6-158A-9AEFA695E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60EF66B-2928-230F-0C9D-D975C23FC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3D88-D68A-4360-A75A-69C1F0F8D3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8020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C39218-0F71-9D00-3E60-1784ADE4F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DEAA534-FC27-82F9-1147-BBA991E6B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3FE8E0C-D1DD-8FA6-4409-98AD619E6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90C069E-C824-E64E-99A8-F8472EF344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1AC7D5D-2370-C976-AE74-02C16C2084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6559B60-F5CB-671C-C039-99DB51AAB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4A182-B017-4760-9AFB-E9012CB9E15C}" type="datetimeFigureOut">
              <a:rPr lang="it-IT" smtClean="0"/>
              <a:t>14/04/2024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124AEC4-9975-A369-7B9F-7E2A85B71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73AE28E-3A11-674F-EDA2-FAEE3ACC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3D88-D68A-4360-A75A-69C1F0F8D3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716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2BEAF9-8A46-2DEC-E19F-EAE5E8A38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8B9B511-7983-26E3-CCF4-2071F3D68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4A182-B017-4760-9AFB-E9012CB9E15C}" type="datetimeFigureOut">
              <a:rPr lang="it-IT" smtClean="0"/>
              <a:t>14/04/2024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22A0EFB-9775-3192-E8A5-547AAA13F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D0AAA8B-0500-EC74-460D-24FD5C476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3D88-D68A-4360-A75A-69C1F0F8D3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636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9B783F5-EF42-A80C-F8C5-2AA5DC2F5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4A182-B017-4760-9AFB-E9012CB9E15C}" type="datetimeFigureOut">
              <a:rPr lang="it-IT" smtClean="0"/>
              <a:t>14/04/2024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46F9E6F-4932-CA3D-5529-1B8FC40ED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FAC562F-AB5E-D2E7-AE22-520A066B7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3D88-D68A-4360-A75A-69C1F0F8D3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4421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FCCAF6-086B-1EB3-5A13-8E8C072A8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03E547-9A66-B57E-1DBA-07AB2BCA1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FFC7DBC-B4EA-2363-8A3D-F57DB59EC5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89D8196-1861-88BF-0EE6-59DADAF51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4A182-B017-4760-9AFB-E9012CB9E15C}" type="datetimeFigureOut">
              <a:rPr lang="it-IT" smtClean="0"/>
              <a:t>14/04/2024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B477CF4-05BA-624D-26CB-1C9E287CB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ABA02A0-A8D8-DAD3-8055-368EBCF70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3D88-D68A-4360-A75A-69C1F0F8D3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0602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3C921A-8786-BDA8-B0BD-3980D66F3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2181DE8-DF81-47CB-4BC1-9B69E458DE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0E142D7-0AF8-4FE2-34CC-A81407053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104F1B1-E7BA-076C-13B9-77C1301FD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4A182-B017-4760-9AFB-E9012CB9E15C}" type="datetimeFigureOut">
              <a:rPr lang="it-IT" smtClean="0"/>
              <a:t>14/04/2024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B158F8-75EC-C1E3-6A17-2707AB919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CF01F79-C871-3FBB-F331-0DE5AC82E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3D88-D68A-4360-A75A-69C1F0F8D3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8227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930839E-BC0D-C870-F1AD-967ADA502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E60339F-AE8E-0072-53D1-BE00168E4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EFCE8C3-F30F-844C-CE63-72F2FC6D57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34A182-B017-4760-9AFB-E9012CB9E15C}" type="datetimeFigureOut">
              <a:rPr lang="it-IT" smtClean="0"/>
              <a:t>14/04/2024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9CD47E-AFFC-255F-D927-71DA96C2A5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A186542-FD33-FFA5-6C15-A9C00446E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E83D88-D68A-4360-A75A-69C1F0F8D3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4255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7A6584D-40AF-4FEB-8AEE-7A26C1654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084058E-C56F-4136-BBBD-DE663A600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8A5E0E4-4C0D-4853-97CB-757A9658CE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217EF-745C-4F38-BD46-CD04083B381A}" type="datetimeFigureOut">
              <a:rPr lang="it-IT" smtClean="0"/>
              <a:t>14/04/2024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B7F300-35EB-4086-A0FA-0BAC5A63A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DC17B8D-4FDE-48A1-8069-6264AC5120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AB49C-1574-4855-B72D-D1B457D2D5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990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0CBD3-30BF-469F-840F-8C02D24C290E}" type="datetimeFigureOut">
              <a:rPr lang="it-IT" smtClean="0"/>
              <a:t>14/04/2024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03B57-F5BF-4617-A847-3539661EAE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3941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956CB99-97A4-D62B-A6F7-C1F34C3544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/>
          </a:bodyPr>
          <a:lstStyle/>
          <a:p>
            <a:pPr algn="l"/>
            <a:r>
              <a:rPr lang="it-IT" sz="5400" dirty="0">
                <a:latin typeface="Calibri Light" panose="020F0302020204030204" pitchFamily="34" charset="0"/>
                <a:cs typeface="Calibri Light" panose="020F0302020204030204" pitchFamily="34" charset="0"/>
              </a:rPr>
              <a:t>La gestione della classe</a:t>
            </a:r>
            <a:br>
              <a:rPr lang="it-IT" sz="54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it-IT" sz="5400" dirty="0">
                <a:latin typeface="Calibri Light" panose="020F0302020204030204" pitchFamily="34" charset="0"/>
                <a:cs typeface="Calibri Light" panose="020F0302020204030204" pitchFamily="34" charset="0"/>
              </a:rPr>
              <a:t>Appunti per una mappa di riferimento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5280433-0494-EE26-8629-6A5C48A5FD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>
            <a:normAutofit lnSpcReduction="10000"/>
          </a:bodyPr>
          <a:lstStyle/>
          <a:p>
            <a:pPr algn="l"/>
            <a:r>
              <a:rPr lang="it-IT" dirty="0"/>
              <a:t>Pierpaolo Triani</a:t>
            </a:r>
            <a:endParaRPr lang="it-IT"/>
          </a:p>
          <a:p>
            <a:pPr algn="l"/>
            <a:r>
              <a:rPr lang="it-IT" dirty="0"/>
              <a:t>Università Cattolica del Sacro Cuore</a:t>
            </a:r>
            <a:endParaRPr lang="it-IT"/>
          </a:p>
          <a:p>
            <a:pPr algn="l"/>
            <a:r>
              <a:rPr lang="it-IT" dirty="0"/>
              <a:t>Asola, 8 aprile 2024</a:t>
            </a:r>
            <a:endParaRPr lang="it-IT"/>
          </a:p>
        </p:txBody>
      </p:sp>
      <p:pic>
        <p:nvPicPr>
          <p:cNvPr id="5" name="Picture 4" descr="Primo piano di puntine sul percorso di una cartina stradale">
            <a:extLst>
              <a:ext uri="{FF2B5EF4-FFF2-40B4-BE49-F238E27FC236}">
                <a16:creationId xmlns:a16="http://schemas.microsoft.com/office/drawing/2014/main" id="{0D96FC9D-E614-E3C2-F564-5306560219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79" r="39860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2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429BBF91-D50E-4566-9404-29B2791E1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it-IT" sz="4000">
                <a:solidFill>
                  <a:srgbClr val="FFFFFF"/>
                </a:solidFill>
              </a:rPr>
              <a:t>La classe come contenitore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pPr algn="just" eaLnBrk="1" hangingPunct="1"/>
            <a:r>
              <a:rPr lang="it-IT" altLang="it-IT" sz="2400" dirty="0"/>
              <a:t>Un primo modo di intendere la classe è quella di pensarla semplicemente come </a:t>
            </a:r>
            <a:r>
              <a:rPr lang="it-IT" altLang="it-IT" sz="2400" i="1" dirty="0"/>
              <a:t>contenitore organizzativo</a:t>
            </a:r>
            <a:r>
              <a:rPr lang="it-IT" altLang="it-IT" sz="2400" dirty="0"/>
              <a:t> di singoli allievi che hanno come compito principale il rapportarsi direttamente con l’azione di colui che ha la funzione di insegnare. </a:t>
            </a:r>
          </a:p>
          <a:p>
            <a:pPr algn="just" eaLnBrk="1" hangingPunct="1"/>
            <a:r>
              <a:rPr lang="it-IT" altLang="it-IT" sz="2400" dirty="0"/>
              <a:t>Le interazioni che l’intero gruppo vive, quelle tra gli allievi e i docenti e soprattutto quelle vissute tra i pari, sono lasciate sullo sfondo e rese principalmente oggetto di controllo. </a:t>
            </a:r>
          </a:p>
        </p:txBody>
      </p:sp>
    </p:spTree>
    <p:extLst>
      <p:ext uri="{BB962C8B-B14F-4D97-AF65-F5344CB8AC3E}">
        <p14:creationId xmlns:p14="http://schemas.microsoft.com/office/powerpoint/2010/main" val="138506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4AC02CD-2A80-40C4-BBC7-17BA11DB0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it-IT" sz="4000">
                <a:solidFill>
                  <a:srgbClr val="FFFFFF"/>
                </a:solidFill>
              </a:rPr>
              <a:t>La classe come gruppo, contesto, ambiente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it-IT" altLang="it-IT" sz="2400" dirty="0"/>
              <a:t>Un secondo modo è quello di considerare la classe non  come un semplice contenitore, ma </a:t>
            </a:r>
            <a:r>
              <a:rPr lang="it-IT" altLang="it-IT" sz="2400" i="1" dirty="0"/>
              <a:t>come gruppo e spazio vitale </a:t>
            </a:r>
            <a:r>
              <a:rPr lang="it-IT" altLang="it-IT" sz="2400" dirty="0"/>
              <a:t>(Lewin), </a:t>
            </a:r>
            <a:r>
              <a:rPr lang="it-IT" altLang="it-IT" sz="2400" i="1" dirty="0"/>
              <a:t>contesto di vita </a:t>
            </a:r>
            <a:r>
              <a:rPr lang="it-IT" altLang="it-IT" sz="2400" dirty="0"/>
              <a:t>(</a:t>
            </a:r>
            <a:r>
              <a:rPr lang="it-IT" altLang="it-IT" sz="2400" dirty="0" err="1"/>
              <a:t>Bronfenbrenner</a:t>
            </a:r>
            <a:r>
              <a:rPr lang="it-IT" altLang="it-IT" sz="2400" dirty="0"/>
              <a:t>), </a:t>
            </a:r>
            <a:r>
              <a:rPr lang="it-IT" altLang="it-IT" sz="2400" i="1" dirty="0"/>
              <a:t>ambiente</a:t>
            </a:r>
            <a:r>
              <a:rPr lang="it-IT" altLang="it-IT" sz="2400" dirty="0"/>
              <a:t> di  apprendimento (</a:t>
            </a:r>
            <a:r>
              <a:rPr lang="it-IT" altLang="it-IT" sz="2400" dirty="0" err="1"/>
              <a:t>Cousinet</a:t>
            </a:r>
            <a:r>
              <a:rPr lang="it-IT" altLang="it-IT" sz="2400" dirty="0"/>
              <a:t>).</a:t>
            </a:r>
          </a:p>
          <a:p>
            <a:pPr marL="0" indent="0" algn="just">
              <a:buNone/>
            </a:pPr>
            <a:r>
              <a:rPr lang="it-IT" altLang="it-IT" sz="2400" dirty="0"/>
              <a:t>L’interazione all’interno della classe chiede, perciò, di essere assunta come oggetto di attenzione e di promozione in quanto  fattore strutturante i processi formativi dei singoli. </a:t>
            </a:r>
          </a:p>
        </p:txBody>
      </p:sp>
    </p:spTree>
    <p:extLst>
      <p:ext uri="{BB962C8B-B14F-4D97-AF65-F5344CB8AC3E}">
        <p14:creationId xmlns:p14="http://schemas.microsoft.com/office/powerpoint/2010/main" val="409349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F522D2D-5820-4F21-8827-351AD8D2A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it-IT" sz="4000" dirty="0">
                <a:solidFill>
                  <a:srgbClr val="FFFFFF"/>
                </a:solidFill>
              </a:rPr>
              <a:t>La classe come risorsa </a:t>
            </a:r>
            <a:br>
              <a:rPr lang="it-IT" sz="4000" dirty="0">
                <a:solidFill>
                  <a:srgbClr val="FFFFFF"/>
                </a:solidFill>
              </a:rPr>
            </a:br>
            <a:r>
              <a:rPr lang="it-IT" sz="4000" dirty="0">
                <a:solidFill>
                  <a:srgbClr val="FFFFFF"/>
                </a:solidFill>
              </a:rPr>
              <a:t>e strumento </a:t>
            </a:r>
            <a:br>
              <a:rPr lang="it-IT" sz="4000" dirty="0">
                <a:solidFill>
                  <a:srgbClr val="FFFFFF"/>
                </a:solidFill>
              </a:rPr>
            </a:br>
            <a:r>
              <a:rPr lang="it-IT" sz="4000" dirty="0">
                <a:solidFill>
                  <a:srgbClr val="FFFFFF"/>
                </a:solidFill>
              </a:rPr>
              <a:t>per l’apprendimento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it-IT" altLang="it-IT" sz="2400" dirty="0"/>
              <a:t>Un terzo modo di vedere la classe è quello che pone una particolare attenzione all’interazioni tra gli allievi non solo come contesto, ma come </a:t>
            </a:r>
            <a:r>
              <a:rPr lang="it-IT" altLang="it-IT" sz="2400" i="1" dirty="0"/>
              <a:t>strumento</a:t>
            </a:r>
            <a:r>
              <a:rPr lang="it-IT" altLang="it-IT" sz="2400" dirty="0"/>
              <a:t> che può  favorire la qualità e ampiezza dell’apprendimento. </a:t>
            </a:r>
          </a:p>
        </p:txBody>
      </p:sp>
    </p:spTree>
    <p:extLst>
      <p:ext uri="{BB962C8B-B14F-4D97-AF65-F5344CB8AC3E}">
        <p14:creationId xmlns:p14="http://schemas.microsoft.com/office/powerpoint/2010/main" val="3846131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C2072CC-B0C1-4056-A080-04DA89AC7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908" y="1220919"/>
            <a:ext cx="542578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 specificità della classe come gruppo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Block Arc 12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674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21C959C8-6716-4396-A131-7E39D191C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787791"/>
            <a:ext cx="8276026" cy="4964005"/>
          </a:xfrm>
        </p:spPr>
        <p:txBody>
          <a:bodyPr anchor="ctr">
            <a:normAutofit/>
          </a:bodyPr>
          <a:lstStyle/>
          <a:p>
            <a:pPr algn="just"/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Gli studi sui gruppi ci consegnano una pluralità di criteri per classificare i gruppi. </a:t>
            </a:r>
          </a:p>
          <a:p>
            <a:pPr marL="0" indent="0" algn="just">
              <a:buNone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Il gruppo scolastico è:</a:t>
            </a:r>
          </a:p>
          <a:p>
            <a:pPr algn="just"/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Dal punto di vista della 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finalità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Un gruppo di apprendimento, la cui stabilità e reiterazione quotidiana attiva lo sviluppo di dinamiche relazionali composite e profonde;</a:t>
            </a:r>
          </a:p>
          <a:p>
            <a:pPr algn="just"/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Dal punto di vista del 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potere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E’ una realtà etero diretto ed etero costituito che attiva però al suo interno diverse leadership.</a:t>
            </a:r>
          </a:p>
          <a:p>
            <a:pPr algn="just"/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Dal punto di vista della 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forma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E’ costituito formalmente e composto da un numero relativamente ristretto di partecipanti, 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 quali tendono naturalmente ad aggregarsi in sottogruppi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endParaRPr lang="it-IT" sz="1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202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243AF991-BAEB-478E-97B5-C9E2CBC68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908" y="1220919"/>
            <a:ext cx="542578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Gli elementi fondamentali della dinamica dei gruppi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lock Arc 15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188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 dirty="0"/>
              <a:t>Partiamo da una definizione classica di gruppo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it-IT" altLang="it-IT" dirty="0"/>
              <a:t>“Il gruppo è qualcosa di più, o per meglio dire, qualcosa di diverso dalla somma dei suoi membri: ha una struttura propria, fini peculiari e relazioni particolari con altri gruppi. Quel che ne costituisce l’essenza non è la somiglianza o la dissomiglianza riscontrabile tra i suoi membri, bensì la loro interdipendenza. Esso può essere definito una totalità dinamica. Ciò significa che un cambiamento di stato, di una sua parte o frazione qualsiasi interessa lo stato di tutte le altre” (K. Lewin).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8836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 dirty="0"/>
              <a:t>Tre considerazioni basilari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609600" indent="-609600">
              <a:buFontTx/>
              <a:buAutoNum type="arabicParenR"/>
            </a:pPr>
            <a:r>
              <a:rPr lang="it-IT" altLang="it-IT" dirty="0"/>
              <a:t>Un gruppo (compresa la classe) è sempre qualcosa di diverso dalla semplice somma delle sue parti.</a:t>
            </a:r>
          </a:p>
          <a:p>
            <a:pPr marL="609600" indent="-609600">
              <a:buFontTx/>
              <a:buNone/>
            </a:pPr>
            <a:endParaRPr lang="it-IT" altLang="it-IT" dirty="0"/>
          </a:p>
          <a:p>
            <a:pPr marL="609600" indent="-609600">
              <a:buNone/>
            </a:pPr>
            <a:r>
              <a:rPr lang="it-IT" altLang="it-IT" dirty="0"/>
              <a:t>2) Il gruppo è un </a:t>
            </a:r>
            <a:r>
              <a:rPr lang="it-IT" altLang="it-IT" i="1" dirty="0"/>
              <a:t>sistema vivente </a:t>
            </a:r>
            <a:r>
              <a:rPr lang="it-IT" altLang="it-IT" dirty="0"/>
              <a:t>dove i partecipanti sono interdipendenza tra di loro.</a:t>
            </a:r>
          </a:p>
          <a:p>
            <a:pPr marL="609600" indent="-609600">
              <a:buNone/>
            </a:pPr>
            <a:endParaRPr lang="it-IT" altLang="it-IT" dirty="0"/>
          </a:p>
          <a:p>
            <a:pPr marL="609600" indent="-609600">
              <a:buFontTx/>
              <a:buNone/>
            </a:pPr>
            <a:r>
              <a:rPr lang="it-IT" altLang="it-IT" dirty="0"/>
              <a:t>3) Il gruppo ha una parte visibile (‘un ordine del giorno’) e una meno visibile, dove gioco un ruolo importante la componente affettiva (‘un ordine della notte’).</a:t>
            </a:r>
          </a:p>
          <a:p>
            <a:pPr marL="609600" indent="-609600">
              <a:buFontTx/>
              <a:buAutoNum type="arabicParenR"/>
            </a:pPr>
            <a:endParaRPr lang="it-IT" alt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35298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1A671DE-D529-4A2A-A35D-E97400239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6406055" y="780057"/>
            <a:ext cx="4947745" cy="2828462"/>
          </a:xfrm>
        </p:spPr>
        <p:txBody>
          <a:bodyPr>
            <a:normAutofit/>
          </a:bodyPr>
          <a:lstStyle/>
          <a:p>
            <a:pPr algn="l"/>
            <a:r>
              <a:rPr lang="it-IT"/>
              <a:t>I fattori portanti di un gruppo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12599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63649" y="127376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lock Arc 14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631431" y="1382395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31329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20126" y="2345836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903228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27948" flipH="1">
            <a:off x="2309492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361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23A58148-D452-4F6F-A2FE-EED968DE1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386463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12724" y="3433763"/>
            <a:ext cx="3197013" cy="2743200"/>
          </a:xfrm>
        </p:spPr>
        <p:txBody>
          <a:bodyPr anchor="t">
            <a:normAutofit/>
          </a:bodyPr>
          <a:lstStyle/>
          <a:p>
            <a:pPr algn="ctr"/>
            <a:r>
              <a:rPr lang="it-IT" altLang="it-IT" sz="4800">
                <a:solidFill>
                  <a:schemeClr val="bg1"/>
                </a:solidFill>
              </a:rPr>
              <a:t>Approccio sui macro fenomeni</a:t>
            </a:r>
          </a:p>
        </p:txBody>
      </p:sp>
      <p:pic>
        <p:nvPicPr>
          <p:cNvPr id="71" name="Graphic 70" descr="Segno di spunta">
            <a:extLst>
              <a:ext uri="{FF2B5EF4-FFF2-40B4-BE49-F238E27FC236}">
                <a16:creationId xmlns:a16="http://schemas.microsoft.com/office/drawing/2014/main" id="{695718FD-73F5-45BE-BC0D-6508B8A4EE7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2271" y="2122544"/>
            <a:ext cx="914400" cy="914400"/>
          </a:xfrm>
          <a:prstGeom prst="rect">
            <a:avLst/>
          </a:prstGeom>
        </p:spPr>
      </p:pic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0719" y="641615"/>
            <a:ext cx="7289799" cy="5533496"/>
          </a:xfrm>
        </p:spPr>
        <p:txBody>
          <a:bodyPr anchor="ctr">
            <a:normAutofit/>
          </a:bodyPr>
          <a:lstStyle/>
          <a:p>
            <a:pPr marL="514350" indent="-514350">
              <a:buAutoNum type="arabicParenR"/>
            </a:pPr>
            <a:r>
              <a:rPr lang="it-IT" altLang="it-IT" dirty="0"/>
              <a:t>La struttura sistemica</a:t>
            </a:r>
          </a:p>
          <a:p>
            <a:pPr marL="514350" indent="-514350">
              <a:buAutoNum type="arabicParenR"/>
            </a:pPr>
            <a:r>
              <a:rPr lang="it-IT" altLang="it-IT" dirty="0"/>
              <a:t>I partecipanti e lo stile di comportamento</a:t>
            </a:r>
          </a:p>
          <a:p>
            <a:pPr marL="514350" indent="-514350">
              <a:buAutoNum type="arabicParenR"/>
            </a:pPr>
            <a:r>
              <a:rPr lang="it-IT" altLang="it-IT" dirty="0"/>
              <a:t>Le finalità e gli obiettivi</a:t>
            </a:r>
          </a:p>
          <a:p>
            <a:pPr marL="514350" indent="-514350">
              <a:buAutoNum type="arabicParenR"/>
            </a:pPr>
            <a:r>
              <a:rPr lang="it-IT" altLang="it-IT" dirty="0"/>
              <a:t>La trama di relazioni (interne ed esterne)</a:t>
            </a:r>
          </a:p>
          <a:p>
            <a:pPr marL="514350" indent="-514350">
              <a:buAutoNum type="arabicParenR"/>
            </a:pPr>
            <a:r>
              <a:rPr lang="it-IT" altLang="it-IT" dirty="0"/>
              <a:t>La comunicazione</a:t>
            </a:r>
          </a:p>
          <a:p>
            <a:pPr marL="514350" indent="-514350">
              <a:buAutoNum type="arabicParenR"/>
            </a:pPr>
            <a:r>
              <a:rPr lang="it-IT" altLang="it-IT" dirty="0"/>
              <a:t>La leadership (formali e reali)</a:t>
            </a:r>
          </a:p>
          <a:p>
            <a:pPr marL="514350" indent="-514350">
              <a:buAutoNum type="arabicParenR"/>
            </a:pP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771239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1EBD0F6-F7FD-CB48-3716-0E6E8C86C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it-IT" sz="5400" dirty="0">
                <a:latin typeface="Calibri Light" panose="020F0302020204030204" pitchFamily="34" charset="0"/>
                <a:cs typeface="Calibri Light" panose="020F0302020204030204" pitchFamily="34" charset="0"/>
              </a:rPr>
              <a:t>Finalità dell’incontro</a:t>
            </a:r>
          </a:p>
        </p:txBody>
      </p:sp>
      <p:pic>
        <p:nvPicPr>
          <p:cNvPr id="5" name="Picture 4" descr="Grafico su documento con penna">
            <a:extLst>
              <a:ext uri="{FF2B5EF4-FFF2-40B4-BE49-F238E27FC236}">
                <a16:creationId xmlns:a16="http://schemas.microsoft.com/office/drawing/2014/main" id="{FD85D6E4-06D7-36D3-366C-D474E8E81E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96" r="20473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0CC114-3C95-54BD-CABA-821E1323F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it-IT" sz="2200" dirty="0"/>
              <a:t>Enucleare le attenzioni principali da avere nella gestione della classe.</a:t>
            </a:r>
          </a:p>
          <a:p>
            <a:r>
              <a:rPr lang="it-IT" sz="2200" dirty="0"/>
              <a:t>Darsi un tempo disteso di riflessione e confronto sul tema.</a:t>
            </a:r>
          </a:p>
          <a:p>
            <a:r>
              <a:rPr lang="it-IT" sz="2200" dirty="0"/>
              <a:t>Focalizzare l’attenzione su alcuni aspetti della propria esperienza professionale. </a:t>
            </a:r>
          </a:p>
        </p:txBody>
      </p:sp>
    </p:spTree>
    <p:extLst>
      <p:ext uri="{BB962C8B-B14F-4D97-AF65-F5344CB8AC3E}">
        <p14:creationId xmlns:p14="http://schemas.microsoft.com/office/powerpoint/2010/main" val="1095157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8" name="Rectangle 137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625" name="Rectangle 141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626" name="Rectangle 143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627" name="Freeform: Shape 145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altLang="it-IT" dirty="0"/>
              <a:t>7) Le risorse e i vincoli</a:t>
            </a:r>
          </a:p>
          <a:p>
            <a:pPr marL="0" indent="0">
              <a:buNone/>
            </a:pPr>
            <a:r>
              <a:rPr lang="it-IT" altLang="it-IT" dirty="0"/>
              <a:t>8) I conflitti</a:t>
            </a:r>
          </a:p>
          <a:p>
            <a:pPr marL="0" indent="0">
              <a:buNone/>
            </a:pPr>
            <a:r>
              <a:rPr lang="it-IT" altLang="it-IT" dirty="0"/>
              <a:t>9) Le norme</a:t>
            </a:r>
          </a:p>
          <a:p>
            <a:pPr marL="0" indent="0">
              <a:buNone/>
            </a:pPr>
            <a:r>
              <a:rPr lang="it-IT" altLang="it-IT" dirty="0"/>
              <a:t>10) Il clima</a:t>
            </a:r>
          </a:p>
          <a:p>
            <a:pPr marL="0" indent="0">
              <a:buNone/>
            </a:pPr>
            <a:r>
              <a:rPr lang="it-IT" altLang="it-IT" dirty="0"/>
              <a:t>11) Lo sviluppo</a:t>
            </a:r>
          </a:p>
        </p:txBody>
      </p:sp>
    </p:spTree>
    <p:extLst>
      <p:ext uri="{BB962C8B-B14F-4D97-AF65-F5344CB8AC3E}">
        <p14:creationId xmlns:p14="http://schemas.microsoft.com/office/powerpoint/2010/main" val="748969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3E99D32F-31BF-223F-2E8C-E0DBE5994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3. </a:t>
            </a:r>
            <a:r>
              <a:rPr lang="it-IT" i="1" dirty="0">
                <a:latin typeface="Aptos Display" panose="020B0004020202020204" pitchFamily="34" charset="0"/>
              </a:rPr>
              <a:t>Osservare le dinamiche</a:t>
            </a:r>
          </a:p>
        </p:txBody>
      </p:sp>
    </p:spTree>
    <p:extLst>
      <p:ext uri="{BB962C8B-B14F-4D97-AF65-F5344CB8AC3E}">
        <p14:creationId xmlns:p14="http://schemas.microsoft.com/office/powerpoint/2010/main" val="3691845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egnaposto contenuto 4">
            <a:extLst>
              <a:ext uri="{FF2B5EF4-FFF2-40B4-BE49-F238E27FC236}">
                <a16:creationId xmlns:a16="http://schemas.microsoft.com/office/drawing/2014/main" id="{2ACFE702-0597-6726-1709-78C9C5329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Osservazione ordinaria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Osservazione mirata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Schede descrittive e altri strumenti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7000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228DBB5B-9EFD-46D5-4F38-57000B9A7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48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Rapporto tra gli alunni</a:t>
            </a:r>
            <a:endParaRPr kumimoji="0" lang="it-IT" altLang="it-IT" sz="48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4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5D12C1EE-92B2-6C9B-3C11-9C069C3A81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4599339"/>
              </p:ext>
            </p:extLst>
          </p:nvPr>
        </p:nvGraphicFramePr>
        <p:xfrm>
          <a:off x="904602" y="3025426"/>
          <a:ext cx="10378441" cy="3194091"/>
        </p:xfrm>
        <a:graphic>
          <a:graphicData uri="http://schemas.openxmlformats.org/drawingml/2006/table">
            <a:tbl>
              <a:tblPr firstRow="1" firstCol="1" bandRow="1"/>
              <a:tblGrid>
                <a:gridCol w="5818297">
                  <a:extLst>
                    <a:ext uri="{9D8B030D-6E8A-4147-A177-3AD203B41FA5}">
                      <a16:colId xmlns:a16="http://schemas.microsoft.com/office/drawing/2014/main" val="845483762"/>
                    </a:ext>
                  </a:extLst>
                </a:gridCol>
                <a:gridCol w="1298270">
                  <a:extLst>
                    <a:ext uri="{9D8B030D-6E8A-4147-A177-3AD203B41FA5}">
                      <a16:colId xmlns:a16="http://schemas.microsoft.com/office/drawing/2014/main" val="808537983"/>
                    </a:ext>
                  </a:extLst>
                </a:gridCol>
                <a:gridCol w="891834">
                  <a:extLst>
                    <a:ext uri="{9D8B030D-6E8A-4147-A177-3AD203B41FA5}">
                      <a16:colId xmlns:a16="http://schemas.microsoft.com/office/drawing/2014/main" val="3965765359"/>
                    </a:ext>
                  </a:extLst>
                </a:gridCol>
                <a:gridCol w="891834">
                  <a:extLst>
                    <a:ext uri="{9D8B030D-6E8A-4147-A177-3AD203B41FA5}">
                      <a16:colId xmlns:a16="http://schemas.microsoft.com/office/drawing/2014/main" val="650254413"/>
                    </a:ext>
                  </a:extLst>
                </a:gridCol>
                <a:gridCol w="1478206">
                  <a:extLst>
                    <a:ext uri="{9D8B030D-6E8A-4147-A177-3AD203B41FA5}">
                      <a16:colId xmlns:a16="http://schemas.microsoft.com/office/drawing/2014/main" val="3456880372"/>
                    </a:ext>
                  </a:extLst>
                </a:gridCol>
              </a:tblGrid>
              <a:tr h="6932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994" marR="122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(quasi mai)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994" marR="122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994" marR="122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994" marR="122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(quasi sempre)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994" marR="122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3321082"/>
                  </a:ext>
                </a:extLst>
              </a:tr>
              <a:tr h="3714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Gli alunni hanno buone relazioni tra loro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994" marR="122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994" marR="122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994" marR="122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994" marR="122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994" marR="122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5706031"/>
                  </a:ext>
                </a:extLst>
              </a:tr>
              <a:tr h="3714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classe vi è un clima teso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994" marR="122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994" marR="122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994" marR="122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994" marR="122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994" marR="122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8028838"/>
                  </a:ext>
                </a:extLst>
              </a:tr>
              <a:tr h="6932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comportamenti di alcuni alunni innervosiscono la classe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994" marR="122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994" marR="122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994" marR="122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994" marR="122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994" marR="122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0860483"/>
                  </a:ext>
                </a:extLst>
              </a:tr>
              <a:tr h="3714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Gli alunni sanno gestire i momenti di conflittualità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994" marR="122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994" marR="122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994" marR="122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994" marR="122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994" marR="122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8145532"/>
                  </a:ext>
                </a:extLst>
              </a:tr>
              <a:tr h="6932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classe vengono messi in atto prepotenze da parte di qualcuno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994" marR="122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994" marR="122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994" marR="122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994" marR="122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994" marR="122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9705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8606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E880A1D-0F20-B989-4B30-9B97371BD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54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Rapporto con i docenti</a:t>
            </a:r>
            <a:endParaRPr kumimoji="0" lang="it-IT" altLang="it-IT" sz="54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F2FD5E8A-145A-C4E9-A497-58AFA554FF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3297111"/>
              </p:ext>
            </p:extLst>
          </p:nvPr>
        </p:nvGraphicFramePr>
        <p:xfrm>
          <a:off x="838200" y="2596559"/>
          <a:ext cx="10515601" cy="3211934"/>
        </p:xfrm>
        <a:graphic>
          <a:graphicData uri="http://schemas.openxmlformats.org/drawingml/2006/table">
            <a:tbl>
              <a:tblPr firstRow="1" firstCol="1" bandRow="1"/>
              <a:tblGrid>
                <a:gridCol w="4986983">
                  <a:extLst>
                    <a:ext uri="{9D8B030D-6E8A-4147-A177-3AD203B41FA5}">
                      <a16:colId xmlns:a16="http://schemas.microsoft.com/office/drawing/2014/main" val="673551159"/>
                    </a:ext>
                  </a:extLst>
                </a:gridCol>
                <a:gridCol w="1807323">
                  <a:extLst>
                    <a:ext uri="{9D8B030D-6E8A-4147-A177-3AD203B41FA5}">
                      <a16:colId xmlns:a16="http://schemas.microsoft.com/office/drawing/2014/main" val="3694934387"/>
                    </a:ext>
                  </a:extLst>
                </a:gridCol>
                <a:gridCol w="925662">
                  <a:extLst>
                    <a:ext uri="{9D8B030D-6E8A-4147-A177-3AD203B41FA5}">
                      <a16:colId xmlns:a16="http://schemas.microsoft.com/office/drawing/2014/main" val="4126207445"/>
                    </a:ext>
                  </a:extLst>
                </a:gridCol>
                <a:gridCol w="925662">
                  <a:extLst>
                    <a:ext uri="{9D8B030D-6E8A-4147-A177-3AD203B41FA5}">
                      <a16:colId xmlns:a16="http://schemas.microsoft.com/office/drawing/2014/main" val="3519110753"/>
                    </a:ext>
                  </a:extLst>
                </a:gridCol>
                <a:gridCol w="1869971">
                  <a:extLst>
                    <a:ext uri="{9D8B030D-6E8A-4147-A177-3AD203B41FA5}">
                      <a16:colId xmlns:a16="http://schemas.microsoft.com/office/drawing/2014/main" val="3443071380"/>
                    </a:ext>
                  </a:extLst>
                </a:gridCol>
              </a:tblGrid>
              <a:tr h="7195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659" marR="127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(quasi mai)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659" marR="127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659" marR="127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659" marR="127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(quasi sempre)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659" marR="127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5925921"/>
                  </a:ext>
                </a:extLst>
              </a:tr>
              <a:tr h="1053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maggior parte degli alunni risponde positivamente alle sollecitazioni didattiche dell’insegnante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659" marR="127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659" marR="127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659" marR="127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659" marR="127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659" marR="127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0300327"/>
                  </a:ext>
                </a:extLst>
              </a:tr>
              <a:tr h="7195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Durante le lezioni vi sono atteggiamenti di sfida nei confronti del docente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659" marR="127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659" marR="127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659" marR="127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659" marR="127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659" marR="127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9151358"/>
                  </a:ext>
                </a:extLst>
              </a:tr>
              <a:tr h="7195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maggior parte instaura una relazione positiva con il docente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659" marR="127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659" marR="127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659" marR="127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659" marR="127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659" marR="127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7908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6502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544" name="Rectangle 22535">
            <a:extLst>
              <a:ext uri="{FF2B5EF4-FFF2-40B4-BE49-F238E27FC236}">
                <a16:creationId xmlns:a16="http://schemas.microsoft.com/office/drawing/2014/main" id="{0E2F58BF-12E5-4B5A-AD25-4DAAA274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Titolo 3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it-IT" altLang="it-IT" sz="4800"/>
              <a:t>Considerare le strutture interattive del gruppo</a:t>
            </a:r>
          </a:p>
        </p:txBody>
      </p:sp>
      <p:sp>
        <p:nvSpPr>
          <p:cNvPr id="22545" name="!!accent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546" name="Rectangle 2253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2547" name="Picture 22531" descr="Sfondo astratto di sfere di vetro connesse">
            <a:extLst>
              <a:ext uri="{FF2B5EF4-FFF2-40B4-BE49-F238E27FC236}">
                <a16:creationId xmlns:a16="http://schemas.microsoft.com/office/drawing/2014/main" id="{348860B7-FC18-5BE8-E24F-BA4A33E934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98" r="6734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263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7280" y="788894"/>
            <a:ext cx="10306520" cy="880730"/>
          </a:xfrm>
        </p:spPr>
        <p:txBody>
          <a:bodyPr>
            <a:normAutofit/>
          </a:bodyPr>
          <a:lstStyle/>
          <a:p>
            <a:r>
              <a:rPr lang="it-IT" altLang="it-IT" sz="4000">
                <a:solidFill>
                  <a:srgbClr val="FFFFFF"/>
                </a:solidFill>
              </a:rPr>
              <a:t>Le strutture interattive</a:t>
            </a:r>
          </a:p>
        </p:txBody>
      </p:sp>
      <p:graphicFrame>
        <p:nvGraphicFramePr>
          <p:cNvPr id="23557" name="Rectangle 3">
            <a:extLst>
              <a:ext uri="{FF2B5EF4-FFF2-40B4-BE49-F238E27FC236}">
                <a16:creationId xmlns:a16="http://schemas.microsoft.com/office/drawing/2014/main" id="{2DBEDBCD-9497-493E-98C3-5BC59BF306BA}"/>
              </a:ext>
            </a:extLst>
          </p:cNvPr>
          <p:cNvGraphicFramePr/>
          <p:nvPr/>
        </p:nvGraphicFramePr>
        <p:xfrm>
          <a:off x="1047280" y="1139688"/>
          <a:ext cx="10095789" cy="5082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32521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1739CA5-F0F5-48E1-8E8C-F24B7182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ounded Rectangle 3">
            <a:extLst>
              <a:ext uri="{FF2B5EF4-FFF2-40B4-BE49-F238E27FC236}">
                <a16:creationId xmlns:a16="http://schemas.microsoft.com/office/drawing/2014/main" id="{3EAD2937-F230-41D4-B9C5-975B129BF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CD444A3-C338-4886-B7F1-4BA2AF46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52656" y="1444741"/>
            <a:ext cx="9357865" cy="1041901"/>
          </a:xfrm>
        </p:spPr>
        <p:txBody>
          <a:bodyPr>
            <a:normAutofit/>
          </a:bodyPr>
          <a:lstStyle/>
          <a:p>
            <a:r>
              <a:rPr lang="it-IT" altLang="it-IT" sz="4000"/>
              <a:t>Struttura comunicativa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452656" y="2701427"/>
            <a:ext cx="4483324" cy="2699968"/>
          </a:xfrm>
        </p:spPr>
        <p:txBody>
          <a:bodyPr>
            <a:normAutofit/>
          </a:bodyPr>
          <a:lstStyle/>
          <a:p>
            <a:pPr algn="just"/>
            <a:r>
              <a:rPr lang="it-IT" altLang="it-IT" sz="2400" dirty="0"/>
              <a:t>Riguarda il grado di partecipazione al flusso di informazioni che si realizzano nel gruppo.</a:t>
            </a: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DB9D9631-6EE5-4A0A-90DE-BF628585FF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166425"/>
            <a:ext cx="4554501" cy="32349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i="1" dirty="0"/>
              <a:t>Domande per l’analisi:</a:t>
            </a:r>
          </a:p>
          <a:p>
            <a:pPr marL="0" indent="0">
              <a:buNone/>
            </a:pPr>
            <a:r>
              <a:rPr lang="it-IT" altLang="it-IT" sz="1800" i="1" dirty="0"/>
              <a:t>- Chi riceve spesso informazioni?</a:t>
            </a:r>
          </a:p>
          <a:p>
            <a:pPr>
              <a:buFontTx/>
              <a:buChar char="-"/>
            </a:pPr>
            <a:r>
              <a:rPr lang="it-IT" altLang="it-IT" sz="1800" i="1" dirty="0"/>
              <a:t>Chi passa le informazioni ricevute?</a:t>
            </a:r>
          </a:p>
          <a:p>
            <a:pPr>
              <a:buFontTx/>
              <a:buChar char="-"/>
            </a:pPr>
            <a:r>
              <a:rPr lang="it-IT" altLang="it-IT" sz="1800" i="1" dirty="0"/>
              <a:t>L’attenzione varia a seconda di chi prende la parola? In che modo?</a:t>
            </a:r>
          </a:p>
          <a:p>
            <a:pPr marL="0" indent="0">
              <a:buNone/>
            </a:pPr>
            <a:r>
              <a:rPr lang="it-IT" altLang="it-IT" sz="1800" i="1" dirty="0"/>
              <a:t>- Si formano sottogruppi che usano tipiche forme comunicative di tipo verbale e non verbale?</a:t>
            </a:r>
          </a:p>
          <a:p>
            <a:pPr marL="0" indent="0">
              <a:buNone/>
            </a:pPr>
            <a:r>
              <a:rPr lang="it-IT" altLang="it-IT" sz="1800" i="1" dirty="0"/>
              <a:t>- Chi viene spesso escluso dalla comunicazione?</a:t>
            </a:r>
          </a:p>
          <a:p>
            <a:endParaRPr lang="it-IT" sz="1700" dirty="0"/>
          </a:p>
        </p:txBody>
      </p:sp>
    </p:spTree>
    <p:extLst>
      <p:ext uri="{BB962C8B-B14F-4D97-AF65-F5344CB8AC3E}">
        <p14:creationId xmlns:p14="http://schemas.microsoft.com/office/powerpoint/2010/main" val="31508581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it-IT" altLang="it-IT">
                <a:solidFill>
                  <a:schemeClr val="tx1">
                    <a:lumMod val="85000"/>
                    <a:lumOff val="15000"/>
                  </a:schemeClr>
                </a:solidFill>
              </a:rPr>
              <a:t>Suggerimenti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Controllare i fattori che portano ad una leadership comunicativa.</a:t>
            </a:r>
          </a:p>
          <a:p>
            <a:pPr algn="just">
              <a:buFontTx/>
              <a:buChar char="-"/>
            </a:pP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Curare le condizioni del contesto sociale e le competenze comunicative di tutti gli allievi.</a:t>
            </a:r>
          </a:p>
          <a:p>
            <a:pPr algn="just">
              <a:buFontTx/>
              <a:buChar char="-"/>
            </a:pPr>
            <a:r>
              <a:rPr lang="it-IT" alt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Promuovere un clima di cooperazione e solidarietà.</a:t>
            </a:r>
          </a:p>
          <a:p>
            <a:pPr marL="0" indent="0">
              <a:buNone/>
            </a:pPr>
            <a:endParaRPr lang="it-IT" altLang="it-IT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0342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1739CA5-F0F5-48E1-8E8C-F24B7182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ounded Rectangle 3">
            <a:extLst>
              <a:ext uri="{FF2B5EF4-FFF2-40B4-BE49-F238E27FC236}">
                <a16:creationId xmlns:a16="http://schemas.microsoft.com/office/drawing/2014/main" id="{3EAD2937-F230-41D4-B9C5-975B129BF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CD444A3-C338-4886-B7F1-4BA2AF46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52656" y="1444741"/>
            <a:ext cx="9357865" cy="1041901"/>
          </a:xfrm>
        </p:spPr>
        <p:txBody>
          <a:bodyPr>
            <a:normAutofit/>
          </a:bodyPr>
          <a:lstStyle/>
          <a:p>
            <a:r>
              <a:rPr lang="it-IT" altLang="it-IT" sz="4000"/>
              <a:t>Struttura d’influsso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452656" y="2701427"/>
            <a:ext cx="4483324" cy="269996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altLang="it-IT" sz="2600" dirty="0"/>
              <a:t>E’ il risultato della distribuzione del potere nel gruppo e determina il modo in cui un partecipante prende parte alla vita della classe.</a:t>
            </a:r>
          </a:p>
          <a:p>
            <a:endParaRPr lang="it-IT" altLang="it-IT" sz="2000" dirty="0"/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A1E0C614-88E4-4B4F-97AD-A76BA9CB3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194560"/>
            <a:ext cx="4554501" cy="35309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1900" i="1" dirty="0"/>
              <a:t>Domande per l’analisi</a:t>
            </a:r>
          </a:p>
          <a:p>
            <a:r>
              <a:rPr lang="it-IT" altLang="it-IT" sz="1900" i="1" dirty="0"/>
              <a:t>Le proposte di chi vengono accettate, respinte, boicottate?</a:t>
            </a:r>
          </a:p>
          <a:p>
            <a:r>
              <a:rPr lang="it-IT" altLang="it-IT" sz="1900" i="1" dirty="0"/>
              <a:t>Gli interventi di chi sono valorizzati?</a:t>
            </a:r>
          </a:p>
          <a:p>
            <a:r>
              <a:rPr lang="it-IT" altLang="it-IT" sz="1900" i="1" dirty="0"/>
              <a:t>Gli interventi di chi sono accettati con ironia e sarcasmo?</a:t>
            </a:r>
          </a:p>
          <a:p>
            <a:r>
              <a:rPr lang="it-IT" altLang="it-IT" sz="1900" i="1" dirty="0"/>
              <a:t>Chi aspetta sempre il supporto o l’orientamento di qualche compagno?</a:t>
            </a:r>
          </a:p>
          <a:p>
            <a:r>
              <a:rPr lang="it-IT" altLang="it-IT" sz="1900" i="1" dirty="0"/>
              <a:t>Verso chi si manifesta più spesso l’approvazione’</a:t>
            </a:r>
          </a:p>
          <a:p>
            <a:r>
              <a:rPr lang="it-IT" altLang="it-IT" sz="1900" i="1" dirty="0"/>
              <a:t>Chi si conforma passivamente alle idee degli altri?</a:t>
            </a:r>
          </a:p>
          <a:p>
            <a:pPr marL="0" indent="0">
              <a:buNone/>
            </a:pP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286914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FDF2D51-0146-5207-67ED-721B863BD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it-IT" sz="5400" dirty="0">
                <a:latin typeface="Calibri Light" panose="020F0302020204030204" pitchFamily="34" charset="0"/>
                <a:cs typeface="Calibri Light" panose="020F0302020204030204" pitchFamily="34" charset="0"/>
              </a:rPr>
              <a:t>Metodologia dell’incontro</a:t>
            </a:r>
          </a:p>
        </p:txBody>
      </p:sp>
      <p:pic>
        <p:nvPicPr>
          <p:cNvPr id="5" name="Picture 4" descr="Aeroplano di carta giallo che vola dalla parte opposta di molti aeroplani di carta grigi">
            <a:extLst>
              <a:ext uri="{FF2B5EF4-FFF2-40B4-BE49-F238E27FC236}">
                <a16:creationId xmlns:a16="http://schemas.microsoft.com/office/drawing/2014/main" id="{81EF8F1D-A58E-DEE4-31CD-DFF995A5EA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76" r="38293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D273D8-2DBE-BF65-0130-2CFB8ADFD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sz="2200" dirty="0"/>
              <a:t>Cercheremo di realizzare un percorso richiamando alcune ‘operazioni’ nella gestione della classe.</a:t>
            </a:r>
          </a:p>
          <a:p>
            <a:pPr marL="0" indent="0">
              <a:buNone/>
            </a:pPr>
            <a:r>
              <a:rPr lang="it-IT" sz="2200" dirty="0"/>
              <a:t>Nel percorso si alterneranno:</a:t>
            </a:r>
          </a:p>
          <a:p>
            <a:pPr>
              <a:buFontTx/>
              <a:buChar char="-"/>
            </a:pPr>
            <a:r>
              <a:rPr lang="it-IT" sz="2200" dirty="0"/>
              <a:t>Presentazione di alcuni spunti di riflessione.</a:t>
            </a:r>
          </a:p>
          <a:p>
            <a:pPr>
              <a:buFontTx/>
              <a:buChar char="-"/>
            </a:pPr>
            <a:r>
              <a:rPr lang="it-IT" sz="2200" dirty="0"/>
              <a:t>Momenti individuali.</a:t>
            </a:r>
          </a:p>
          <a:p>
            <a:pPr>
              <a:buFontTx/>
              <a:buChar char="-"/>
            </a:pPr>
            <a:r>
              <a:rPr lang="it-IT" sz="2200" dirty="0"/>
              <a:t>Momenti di confronto in coppia o tra tre/quattro persone.</a:t>
            </a:r>
          </a:p>
          <a:p>
            <a:pPr>
              <a:buFontTx/>
              <a:buChar char="-"/>
            </a:pPr>
            <a:r>
              <a:rPr lang="it-IT" sz="2200" dirty="0"/>
              <a:t>Momento di lavoro insieme in gruppo.</a:t>
            </a:r>
          </a:p>
        </p:txBody>
      </p:sp>
    </p:spTree>
    <p:extLst>
      <p:ext uri="{BB962C8B-B14F-4D97-AF65-F5344CB8AC3E}">
        <p14:creationId xmlns:p14="http://schemas.microsoft.com/office/powerpoint/2010/main" val="8530086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AA5CF486-D9E5-4A66-898A-F3D62B81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698" name="Rectangle 5"/>
          <p:cNvSpPr>
            <a:spLocks noGrp="1" noChangeArrowheads="1"/>
          </p:cNvSpPr>
          <p:nvPr>
            <p:ph type="title"/>
          </p:nvPr>
        </p:nvSpPr>
        <p:spPr>
          <a:xfrm>
            <a:off x="1137036" y="548640"/>
            <a:ext cx="9916632" cy="1188720"/>
          </a:xfrm>
        </p:spPr>
        <p:txBody>
          <a:bodyPr>
            <a:normAutofit/>
          </a:bodyPr>
          <a:lstStyle/>
          <a:p>
            <a:r>
              <a:rPr lang="it-IT" altLang="it-IT">
                <a:solidFill>
                  <a:schemeClr val="tx1">
                    <a:lumMod val="85000"/>
                    <a:lumOff val="15000"/>
                  </a:schemeClr>
                </a:solidFill>
              </a:rPr>
              <a:t>Suggerimenti</a:t>
            </a:r>
          </a:p>
        </p:txBody>
      </p:sp>
      <p:sp>
        <p:nvSpPr>
          <p:cNvPr id="2969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957987" y="2431767"/>
            <a:ext cx="8276026" cy="3685156"/>
          </a:xfrm>
        </p:spPr>
        <p:txBody>
          <a:bodyPr anchor="ctr">
            <a:normAutofit/>
          </a:bodyPr>
          <a:lstStyle/>
          <a:p>
            <a:pPr algn="just"/>
            <a:r>
              <a:rPr lang="it-IT" alt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Esaminare se nel modo di comunicare si rinforzano differenze di rango tra gli allievi, se si dà in egual modo a tutti la possibilità di intervenire e corresponsabilizzarsi per la vita della classe.</a:t>
            </a:r>
          </a:p>
          <a:p>
            <a:pPr algn="just"/>
            <a:r>
              <a:rPr lang="it-IT" alt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Prevedere e sollecitare la partecipazione di tutti nelle situazioni sociali in cui devono essere fatte scelte per la gestione della vita scolastica.</a:t>
            </a:r>
          </a:p>
        </p:txBody>
      </p:sp>
    </p:spTree>
    <p:extLst>
      <p:ext uri="{BB962C8B-B14F-4D97-AF65-F5344CB8AC3E}">
        <p14:creationId xmlns:p14="http://schemas.microsoft.com/office/powerpoint/2010/main" val="2749941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>
            <a:normAutofit/>
          </a:bodyPr>
          <a:lstStyle/>
          <a:p>
            <a:r>
              <a:rPr lang="it-IT" altLang="it-IT"/>
              <a:t>Struttura socio-affettiva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38200" y="2177456"/>
            <a:ext cx="5097780" cy="3795748"/>
          </a:xfrm>
        </p:spPr>
        <p:txBody>
          <a:bodyPr>
            <a:normAutofit/>
          </a:bodyPr>
          <a:lstStyle/>
          <a:p>
            <a:r>
              <a:rPr lang="it-IT" altLang="it-IT" sz="2400" dirty="0"/>
              <a:t>Fa riferimento ai comportamenti di avvicinamento o di evitamento, alla frequenza dei contatti e alla distribuzione della ‘simpatia’ nel gruppo.</a:t>
            </a:r>
          </a:p>
          <a:p>
            <a:endParaRPr lang="it-IT" altLang="it-IT" sz="2400" dirty="0"/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82F4FD4E-4E54-4595-B673-A2984DF71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177456"/>
            <a:ext cx="5097780" cy="3795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 i="1" dirty="0"/>
              <a:t>Domande per l’analisi</a:t>
            </a:r>
          </a:p>
          <a:p>
            <a:r>
              <a:rPr lang="it-IT" altLang="it-IT" sz="2200" i="1" dirty="0"/>
              <a:t>Chi cerca di stabilire contatti e con chi?</a:t>
            </a:r>
          </a:p>
          <a:p>
            <a:r>
              <a:rPr lang="it-IT" altLang="it-IT" sz="2200" i="1" dirty="0"/>
              <a:t>In che modo si mostra simpatia o antipatia?</a:t>
            </a:r>
          </a:p>
          <a:p>
            <a:r>
              <a:rPr lang="it-IT" altLang="it-IT" sz="2200" i="1" dirty="0"/>
              <a:t>Quali interazioni si possono osservare tra maschi e femmine?</a:t>
            </a:r>
          </a:p>
          <a:p>
            <a:r>
              <a:rPr lang="it-IT" altLang="it-IT" sz="2200" i="1" dirty="0"/>
              <a:t>Ci sono comportamenti che hanno lo scopo di attirare l’attenzione degli altri?</a:t>
            </a:r>
          </a:p>
          <a:p>
            <a:pPr marL="0" indent="0">
              <a:buNone/>
            </a:pP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2455180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it-IT" altLang="it-IT">
                <a:solidFill>
                  <a:schemeClr val="tx1">
                    <a:lumMod val="85000"/>
                    <a:lumOff val="15000"/>
                  </a:schemeClr>
                </a:solidFill>
              </a:rPr>
              <a:t>Suggerimenti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pPr algn="just"/>
            <a:r>
              <a:rPr lang="it-IT" alt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Verificare se nel proprio comportamento relazionale, a livello verbale o non verbale, ci si impegna a comunicare con messaggi di conferma evitando messaggi di disconferma; se si interagisce mostrando preferenze per alcuni e lasciando da parte o trascurando altri.</a:t>
            </a:r>
          </a:p>
          <a:p>
            <a:pPr algn="just"/>
            <a:r>
              <a:rPr lang="it-IT" alt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Impegnarsi a correggere forme di discriminazione da parte degli allievi.</a:t>
            </a:r>
          </a:p>
          <a:p>
            <a:pPr algn="just"/>
            <a:r>
              <a:rPr lang="it-IT" alt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Intensificare e approfondire i rapporti tra gli allievi.</a:t>
            </a: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25305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>
            <a:normAutofit/>
          </a:bodyPr>
          <a:lstStyle/>
          <a:p>
            <a:r>
              <a:rPr lang="it-IT" altLang="it-IT"/>
              <a:t>Struttura delle aspettative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38200" y="2177456"/>
            <a:ext cx="5097780" cy="3795748"/>
          </a:xfrm>
        </p:spPr>
        <p:txBody>
          <a:bodyPr>
            <a:normAutofit/>
          </a:bodyPr>
          <a:lstStyle/>
          <a:p>
            <a:r>
              <a:rPr lang="it-IT" altLang="it-IT" sz="2400" dirty="0"/>
              <a:t>Si riferisce ai ruoli che il soggetto assume o è indotto ad assumere all’interno del gruppo, in modo che esso trovi un proprio equilibrio, una sua modalità di organizzare le interazioni con gli altri.</a:t>
            </a:r>
          </a:p>
          <a:p>
            <a:endParaRPr lang="it-IT" altLang="it-IT" sz="2400" dirty="0"/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BE27BFD7-E771-4536-A335-E890B49FD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177456"/>
            <a:ext cx="5097780" cy="3795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Domande </a:t>
            </a:r>
            <a:r>
              <a:rPr lang="it-IT" sz="2400" i="1" dirty="0"/>
              <a:t>per l’analisi</a:t>
            </a:r>
          </a:p>
          <a:p>
            <a:r>
              <a:rPr lang="it-IT" altLang="it-IT" sz="2400" i="1" dirty="0"/>
              <a:t>Chi impersona ruoli rigidi nella classe?</a:t>
            </a:r>
          </a:p>
          <a:p>
            <a:r>
              <a:rPr lang="it-IT" altLang="it-IT" sz="2400" i="1" dirty="0"/>
              <a:t>Chi è percepito dai compagni in modo riduttivo?</a:t>
            </a:r>
          </a:p>
          <a:p>
            <a:r>
              <a:rPr lang="it-IT" altLang="it-IT" sz="2400" i="1" dirty="0"/>
              <a:t>Chi stigmatizza i compagni?  In che modo?</a:t>
            </a:r>
          </a:p>
          <a:p>
            <a:r>
              <a:rPr lang="it-IT" altLang="it-IT" sz="2400" i="1" dirty="0"/>
              <a:t>Chi viene spesso stigmatizzato?</a:t>
            </a:r>
          </a:p>
          <a:p>
            <a:pPr marL="0" indent="0">
              <a:buNone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5410420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it-IT" altLang="it-IT">
                <a:solidFill>
                  <a:schemeClr val="tx1">
                    <a:lumMod val="85000"/>
                    <a:lumOff val="15000"/>
                  </a:schemeClr>
                </a:solidFill>
              </a:rPr>
              <a:t>Suggerimenti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pPr algn="just"/>
            <a:r>
              <a:rPr lang="it-IT" alt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Promuovere situazioni comunicative in cui gli allievi possono conoscere altri aspetti della personalità dei compagni e favorire l’esperienza che un ruolo può essere interpretato in modo flessibile e può essere ridefinito.</a:t>
            </a:r>
          </a:p>
          <a:p>
            <a:pPr algn="just"/>
            <a:r>
              <a:rPr lang="it-IT" alt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Rendere gli allievi consapevoli di eventuali percezioni tipologiche o stigmatizzate e aiutarli a controllare, fornendo informazioni e facilitando esperienze che sviluppino una percezione più differenziata.</a:t>
            </a: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1437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7E4FF026-CCEE-9460-9DB3-F82C82216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955" y="552182"/>
            <a:ext cx="5998840" cy="3343135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200" dirty="0"/>
              <a:t>4. </a:t>
            </a:r>
            <a:r>
              <a:rPr lang="en-US" sz="5200" i="1" dirty="0" err="1"/>
              <a:t>Riconoscere</a:t>
            </a:r>
            <a:r>
              <a:rPr lang="en-US" sz="5200" i="1" dirty="0"/>
              <a:t> il proprio stile </a:t>
            </a:r>
            <a:r>
              <a:rPr lang="en-US" sz="5200" i="1" dirty="0" err="1"/>
              <a:t>comunicativo</a:t>
            </a:r>
            <a:r>
              <a:rPr lang="en-US" sz="5200" i="1" dirty="0"/>
              <a:t> e </a:t>
            </a:r>
            <a:r>
              <a:rPr lang="en-US" sz="5200" i="1" dirty="0" err="1"/>
              <a:t>orientarlo</a:t>
            </a:r>
            <a:r>
              <a:rPr lang="en-US" sz="5200" i="1" dirty="0"/>
              <a:t> in modo </a:t>
            </a:r>
            <a:r>
              <a:rPr lang="en-US" sz="5200" i="1" dirty="0" err="1"/>
              <a:t>costruttivo</a:t>
            </a:r>
            <a:endParaRPr lang="en-US" sz="5200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62232B-2140-CAC5-C4B9-FADC886E24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95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759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34100BD-773A-4822-A05B-AEB7D41E9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734C0687-C50E-A979-C35D-2B6BC31BC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914401"/>
            <a:ext cx="6448864" cy="5262562"/>
          </a:xfrm>
        </p:spPr>
        <p:txBody>
          <a:bodyPr>
            <a:normAutofit/>
          </a:bodyPr>
          <a:lstStyle/>
          <a:p>
            <a:pPr algn="just"/>
            <a:r>
              <a:rPr lang="it-IT" sz="2400" dirty="0"/>
              <a:t>Ciascuno di noi, quando svolge un determinato ruolo in una specifica situazione, tende ad assumere un determinato stile.</a:t>
            </a:r>
          </a:p>
          <a:p>
            <a:pPr algn="just"/>
            <a:r>
              <a:rPr lang="it-IT" sz="2400" dirty="0"/>
              <a:t>E’ importante riconoscere come tendiamo a gestire la comunicazione in classe, sapendo che l’azione didattica ci chiede un determinato baricentro.</a:t>
            </a:r>
          </a:p>
          <a:p>
            <a:pPr algn="just"/>
            <a:r>
              <a:rPr lang="it-IT" sz="2400" dirty="0"/>
              <a:t>E’ utile perciò focalizzare un momento l’attenzione sulla propria esperienza con l’aiuto di alcune schede tratte da L. </a:t>
            </a:r>
            <a:r>
              <a:rPr lang="it-IT" sz="2400" dirty="0" err="1"/>
              <a:t>Tuffanelli</a:t>
            </a:r>
            <a:r>
              <a:rPr lang="it-IT" sz="2400" dirty="0"/>
              <a:t> – D. </a:t>
            </a:r>
            <a:r>
              <a:rPr lang="it-IT" sz="2400" dirty="0" err="1"/>
              <a:t>Ianes</a:t>
            </a:r>
            <a:r>
              <a:rPr lang="it-IT" sz="2400" dirty="0"/>
              <a:t>, </a:t>
            </a:r>
            <a:r>
              <a:rPr lang="it-IT" sz="2400" i="1" dirty="0"/>
              <a:t>La gestione della classe</a:t>
            </a:r>
            <a:r>
              <a:rPr lang="it-IT" sz="2400" dirty="0"/>
              <a:t>, Erickson </a:t>
            </a:r>
            <a:r>
              <a:rPr lang="it-IT" sz="2000" dirty="0"/>
              <a:t>2011.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A2AEA56-4902-4CC1-A43B-1AC27C88C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1338" y="2015168"/>
            <a:ext cx="5283866" cy="4210442"/>
          </a:xfrm>
          <a:custGeom>
            <a:avLst/>
            <a:gdLst>
              <a:gd name="connsiteX0" fmla="*/ 839883 w 5283866"/>
              <a:gd name="connsiteY0" fmla="*/ 18 h 4210442"/>
              <a:gd name="connsiteX1" fmla="*/ 875727 w 5283866"/>
              <a:gd name="connsiteY1" fmla="*/ 6050 h 4210442"/>
              <a:gd name="connsiteX2" fmla="*/ 1624617 w 5283866"/>
              <a:gd name="connsiteY2" fmla="*/ 99799 h 4210442"/>
              <a:gd name="connsiteX3" fmla="*/ 2328012 w 5283866"/>
              <a:gd name="connsiteY3" fmla="*/ 148051 h 4210442"/>
              <a:gd name="connsiteX4" fmla="*/ 3177820 w 5283866"/>
              <a:gd name="connsiteY4" fmla="*/ 228566 h 4210442"/>
              <a:gd name="connsiteX5" fmla="*/ 3770646 w 5283866"/>
              <a:gd name="connsiteY5" fmla="*/ 252831 h 4210442"/>
              <a:gd name="connsiteX6" fmla="*/ 3800149 w 5283866"/>
              <a:gd name="connsiteY6" fmla="*/ 251727 h 4210442"/>
              <a:gd name="connsiteX7" fmla="*/ 4102076 w 5283866"/>
              <a:gd name="connsiteY7" fmla="*/ 288400 h 4210442"/>
              <a:gd name="connsiteX8" fmla="*/ 3904377 w 5283866"/>
              <a:gd name="connsiteY8" fmla="*/ 446120 h 4210442"/>
              <a:gd name="connsiteX9" fmla="*/ 4188933 w 5283866"/>
              <a:gd name="connsiteY9" fmla="*/ 520843 h 4210442"/>
              <a:gd name="connsiteX10" fmla="*/ 4465492 w 5283866"/>
              <a:gd name="connsiteY10" fmla="*/ 626449 h 4210442"/>
              <a:gd name="connsiteX11" fmla="*/ 4517606 w 5283866"/>
              <a:gd name="connsiteY11" fmla="*/ 670015 h 4210442"/>
              <a:gd name="connsiteX12" fmla="*/ 4948576 w 5283866"/>
              <a:gd name="connsiteY12" fmla="*/ 954847 h 4210442"/>
              <a:gd name="connsiteX13" fmla="*/ 4866132 w 5283866"/>
              <a:gd name="connsiteY13" fmla="*/ 1015233 h 4210442"/>
              <a:gd name="connsiteX14" fmla="*/ 5019164 w 5283866"/>
              <a:gd name="connsiteY14" fmla="*/ 1087474 h 4210442"/>
              <a:gd name="connsiteX15" fmla="*/ 5053630 w 5283866"/>
              <a:gd name="connsiteY15" fmla="*/ 1117806 h 4210442"/>
              <a:gd name="connsiteX16" fmla="*/ 5024404 w 5283866"/>
              <a:gd name="connsiteY16" fmla="*/ 1154202 h 4210442"/>
              <a:gd name="connsiteX17" fmla="*/ 4960984 w 5283866"/>
              <a:gd name="connsiteY17" fmla="*/ 1179569 h 4210442"/>
              <a:gd name="connsiteX18" fmla="*/ 4876887 w 5283866"/>
              <a:gd name="connsiteY18" fmla="*/ 1243814 h 4210442"/>
              <a:gd name="connsiteX19" fmla="*/ 4880195 w 5283866"/>
              <a:gd name="connsiteY19" fmla="*/ 1293998 h 4210442"/>
              <a:gd name="connsiteX20" fmla="*/ 4930104 w 5283866"/>
              <a:gd name="connsiteY20" fmla="*/ 1384991 h 4210442"/>
              <a:gd name="connsiteX21" fmla="*/ 4855103 w 5283866"/>
              <a:gd name="connsiteY21" fmla="*/ 1480119 h 4210442"/>
              <a:gd name="connsiteX22" fmla="*/ 4816500 w 5283866"/>
              <a:gd name="connsiteY22" fmla="*/ 1508242 h 4210442"/>
              <a:gd name="connsiteX23" fmla="*/ 4890949 w 5283866"/>
              <a:gd name="connsiteY23" fmla="*/ 1517893 h 4210442"/>
              <a:gd name="connsiteX24" fmla="*/ 4916868 w 5283866"/>
              <a:gd name="connsiteY24" fmla="*/ 1557599 h 4210442"/>
              <a:gd name="connsiteX25" fmla="*/ 4928448 w 5283866"/>
              <a:gd name="connsiteY25" fmla="*/ 1577453 h 4210442"/>
              <a:gd name="connsiteX26" fmla="*/ 4998760 w 5283866"/>
              <a:gd name="connsiteY26" fmla="*/ 1701809 h 4210442"/>
              <a:gd name="connsiteX27" fmla="*/ 4986903 w 5283866"/>
              <a:gd name="connsiteY27" fmla="*/ 1736550 h 4210442"/>
              <a:gd name="connsiteX28" fmla="*/ 4869716 w 5283866"/>
              <a:gd name="connsiteY28" fmla="*/ 1904472 h 4210442"/>
              <a:gd name="connsiteX29" fmla="*/ 4994348 w 5283866"/>
              <a:gd name="connsiteY29" fmla="*/ 1951346 h 4210442"/>
              <a:gd name="connsiteX30" fmla="*/ 5001792 w 5283866"/>
              <a:gd name="connsiteY30" fmla="*/ 2030756 h 4210442"/>
              <a:gd name="connsiteX31" fmla="*/ 5065212 w 5283866"/>
              <a:gd name="connsiteY31" fmla="*/ 2119543 h 4210442"/>
              <a:gd name="connsiteX32" fmla="*/ 5204732 w 5283866"/>
              <a:gd name="connsiteY32" fmla="*/ 2244450 h 4210442"/>
              <a:gd name="connsiteX33" fmla="*/ 5283866 w 5283866"/>
              <a:gd name="connsiteY33" fmla="*/ 2328272 h 4210442"/>
              <a:gd name="connsiteX34" fmla="*/ 5147380 w 5283866"/>
              <a:gd name="connsiteY34" fmla="*/ 2350606 h 4210442"/>
              <a:gd name="connsiteX35" fmla="*/ 5126148 w 5283866"/>
              <a:gd name="connsiteY35" fmla="*/ 2363566 h 4210442"/>
              <a:gd name="connsiteX36" fmla="*/ 5142417 w 5283866"/>
              <a:gd name="connsiteY36" fmla="*/ 2407682 h 4210442"/>
              <a:gd name="connsiteX37" fmla="*/ 5164200 w 5283866"/>
              <a:gd name="connsiteY37" fmla="*/ 2451526 h 4210442"/>
              <a:gd name="connsiteX38" fmla="*/ 5149034 w 5283866"/>
              <a:gd name="connsiteY38" fmla="*/ 2485992 h 4210442"/>
              <a:gd name="connsiteX39" fmla="*/ 5042601 w 5283866"/>
              <a:gd name="connsiteY39" fmla="*/ 2635164 h 4210442"/>
              <a:gd name="connsiteX40" fmla="*/ 4955194 w 5283866"/>
              <a:gd name="connsiteY40" fmla="*/ 2694445 h 4210442"/>
              <a:gd name="connsiteX41" fmla="*/ 4756116 w 5283866"/>
              <a:gd name="connsiteY41" fmla="*/ 2963836 h 4210442"/>
              <a:gd name="connsiteX42" fmla="*/ 4693523 w 5283866"/>
              <a:gd name="connsiteY42" fmla="*/ 3051244 h 4210442"/>
              <a:gd name="connsiteX43" fmla="*/ 4739848 w 5283866"/>
              <a:gd name="connsiteY43" fmla="*/ 3082125 h 4210442"/>
              <a:gd name="connsiteX44" fmla="*/ 4651060 w 5283866"/>
              <a:gd name="connsiteY44" fmla="*/ 3173670 h 4210442"/>
              <a:gd name="connsiteX45" fmla="*/ 4546556 w 5283866"/>
              <a:gd name="connsiteY45" fmla="*/ 3275413 h 4210442"/>
              <a:gd name="connsiteX46" fmla="*/ 4519261 w 5283866"/>
              <a:gd name="connsiteY46" fmla="*/ 3302437 h 4210442"/>
              <a:gd name="connsiteX47" fmla="*/ 2364961 w 5283866"/>
              <a:gd name="connsiteY47" fmla="*/ 4209597 h 4210442"/>
              <a:gd name="connsiteX48" fmla="*/ 1796951 w 5283866"/>
              <a:gd name="connsiteY48" fmla="*/ 4075867 h 4210442"/>
              <a:gd name="connsiteX49" fmla="*/ 1572227 w 5283866"/>
              <a:gd name="connsiteY49" fmla="*/ 3971917 h 4210442"/>
              <a:gd name="connsiteX50" fmla="*/ 1284364 w 5283866"/>
              <a:gd name="connsiteY50" fmla="*/ 3805097 h 4210442"/>
              <a:gd name="connsiteX51" fmla="*/ 976645 w 5283866"/>
              <a:gd name="connsiteY51" fmla="*/ 3670815 h 4210442"/>
              <a:gd name="connsiteX52" fmla="*/ 871866 w 5283866"/>
              <a:gd name="connsiteY52" fmla="*/ 3547839 h 4210442"/>
              <a:gd name="connsiteX53" fmla="*/ 835195 w 5283866"/>
              <a:gd name="connsiteY53" fmla="*/ 3513373 h 4210442"/>
              <a:gd name="connsiteX54" fmla="*/ 743375 w 5283866"/>
              <a:gd name="connsiteY54" fmla="*/ 3468427 h 4210442"/>
              <a:gd name="connsiteX55" fmla="*/ 583175 w 5283866"/>
              <a:gd name="connsiteY55" fmla="*/ 3371370 h 4210442"/>
              <a:gd name="connsiteX56" fmla="*/ 641906 w 5283866"/>
              <a:gd name="connsiteY56" fmla="*/ 3349311 h 4210442"/>
              <a:gd name="connsiteX57" fmla="*/ 810930 w 5283866"/>
              <a:gd name="connsiteY57" fmla="*/ 3408042 h 4210442"/>
              <a:gd name="connsiteX58" fmla="*/ 933908 w 5283866"/>
              <a:gd name="connsiteY58" fmla="*/ 3423758 h 4210442"/>
              <a:gd name="connsiteX59" fmla="*/ 760747 w 5283866"/>
              <a:gd name="connsiteY59" fmla="*/ 3321187 h 4210442"/>
              <a:gd name="connsiteX60" fmla="*/ 593101 w 5283866"/>
              <a:gd name="connsiteY60" fmla="*/ 3187731 h 4210442"/>
              <a:gd name="connsiteX61" fmla="*/ 722419 w 5283866"/>
              <a:gd name="connsiteY61" fmla="*/ 3213374 h 4210442"/>
              <a:gd name="connsiteX62" fmla="*/ 727934 w 5283866"/>
              <a:gd name="connsiteY62" fmla="*/ 3195451 h 4210442"/>
              <a:gd name="connsiteX63" fmla="*/ 615987 w 5283866"/>
              <a:gd name="connsiteY63" fmla="*/ 3036630 h 4210442"/>
              <a:gd name="connsiteX64" fmla="*/ 560564 w 5283866"/>
              <a:gd name="connsiteY64" fmla="*/ 2972660 h 4210442"/>
              <a:gd name="connsiteX65" fmla="*/ 311302 w 5283866"/>
              <a:gd name="connsiteY65" fmla="*/ 2779924 h 4210442"/>
              <a:gd name="connsiteX66" fmla="*/ 547882 w 5283866"/>
              <a:gd name="connsiteY66" fmla="*/ 2865952 h 4210442"/>
              <a:gd name="connsiteX67" fmla="*/ 303582 w 5283866"/>
              <a:gd name="connsiteY67" fmla="*/ 2678453 h 4210442"/>
              <a:gd name="connsiteX68" fmla="*/ 185016 w 5283866"/>
              <a:gd name="connsiteY68" fmla="*/ 2609244 h 4210442"/>
              <a:gd name="connsiteX69" fmla="*/ 154963 w 5283866"/>
              <a:gd name="connsiteY69" fmla="*/ 2568435 h 4210442"/>
              <a:gd name="connsiteX70" fmla="*/ 207627 w 5283866"/>
              <a:gd name="connsiteY70" fmla="*/ 2559612 h 4210442"/>
              <a:gd name="connsiteX71" fmla="*/ 369207 w 5283866"/>
              <a:gd name="connsiteY71" fmla="*/ 2575330 h 4210442"/>
              <a:gd name="connsiteX72" fmla="*/ 169852 w 5283866"/>
              <a:gd name="connsiteY72" fmla="*/ 2449319 h 4210442"/>
              <a:gd name="connsiteX73" fmla="*/ 319299 w 5283866"/>
              <a:gd name="connsiteY73" fmla="*/ 2468619 h 4210442"/>
              <a:gd name="connsiteX74" fmla="*/ 362313 w 5283866"/>
              <a:gd name="connsiteY74" fmla="*/ 2418988 h 4210442"/>
              <a:gd name="connsiteX75" fmla="*/ 431798 w 5283866"/>
              <a:gd name="connsiteY75" fmla="*/ 2338750 h 4210442"/>
              <a:gd name="connsiteX76" fmla="*/ 479775 w 5283866"/>
              <a:gd name="connsiteY76" fmla="*/ 2294082 h 4210442"/>
              <a:gd name="connsiteX77" fmla="*/ 499903 w 5283866"/>
              <a:gd name="connsiteY77" fmla="*/ 2153458 h 4210442"/>
              <a:gd name="connsiteX78" fmla="*/ 458544 w 5283866"/>
              <a:gd name="connsiteY78" fmla="*/ 1999599 h 4210442"/>
              <a:gd name="connsiteX79" fmla="*/ 346596 w 5283866"/>
              <a:gd name="connsiteY79" fmla="*/ 1921843 h 4210442"/>
              <a:gd name="connsiteX80" fmla="*/ 378857 w 5283866"/>
              <a:gd name="connsiteY80" fmla="*/ 1834435 h 4210442"/>
              <a:gd name="connsiteX81" fmla="*/ 617091 w 5283866"/>
              <a:gd name="connsiteY81" fmla="*/ 1887376 h 4210442"/>
              <a:gd name="connsiteX82" fmla="*/ 260568 w 5283866"/>
              <a:gd name="connsiteY82" fmla="*/ 1679198 h 4210442"/>
              <a:gd name="connsiteX83" fmla="*/ 320402 w 5283866"/>
              <a:gd name="connsiteY83" fmla="*/ 1668720 h 4210442"/>
              <a:gd name="connsiteX84" fmla="*/ 317920 w 5283866"/>
              <a:gd name="connsiteY84" fmla="*/ 1652452 h 4210442"/>
              <a:gd name="connsiteX85" fmla="*/ 321779 w 5283866"/>
              <a:gd name="connsiteY85" fmla="*/ 1552359 h 4210442"/>
              <a:gd name="connsiteX86" fmla="*/ 331707 w 5283866"/>
              <a:gd name="connsiteY86" fmla="*/ 1506313 h 4210442"/>
              <a:gd name="connsiteX87" fmla="*/ 315990 w 5283866"/>
              <a:gd name="connsiteY87" fmla="*/ 1453371 h 4210442"/>
              <a:gd name="connsiteX88" fmla="*/ 583450 w 5283866"/>
              <a:gd name="connsiteY88" fmla="*/ 1474052 h 4210442"/>
              <a:gd name="connsiteX89" fmla="*/ 699809 w 5283866"/>
              <a:gd name="connsiteY89" fmla="*/ 1461919 h 4210442"/>
              <a:gd name="connsiteX90" fmla="*/ 902750 w 5283866"/>
              <a:gd name="connsiteY90" fmla="*/ 1458612 h 4210442"/>
              <a:gd name="connsiteX91" fmla="*/ 996774 w 5283866"/>
              <a:gd name="connsiteY91" fmla="*/ 1468814 h 4210442"/>
              <a:gd name="connsiteX92" fmla="*/ 1077012 w 5283866"/>
              <a:gd name="connsiteY92" fmla="*/ 1455578 h 4210442"/>
              <a:gd name="connsiteX93" fmla="*/ 1000083 w 5283866"/>
              <a:gd name="connsiteY93" fmla="*/ 1393262 h 4210442"/>
              <a:gd name="connsiteX94" fmla="*/ 891720 w 5283866"/>
              <a:gd name="connsiteY94" fmla="*/ 1394089 h 4210442"/>
              <a:gd name="connsiteX95" fmla="*/ 814515 w 5283866"/>
              <a:gd name="connsiteY95" fmla="*/ 1353557 h 4210442"/>
              <a:gd name="connsiteX96" fmla="*/ 740895 w 5283866"/>
              <a:gd name="connsiteY96" fmla="*/ 1280211 h 4210442"/>
              <a:gd name="connsiteX97" fmla="*/ 481154 w 5283866"/>
              <a:gd name="connsiteY97" fmla="*/ 1163301 h 4210442"/>
              <a:gd name="connsiteX98" fmla="*/ 433728 w 5283866"/>
              <a:gd name="connsiteY98" fmla="*/ 1118909 h 4210442"/>
              <a:gd name="connsiteX99" fmla="*/ 1176276 w 5283866"/>
              <a:gd name="connsiteY99" fmla="*/ 1288484 h 4210442"/>
              <a:gd name="connsiteX100" fmla="*/ 946867 w 5283866"/>
              <a:gd name="connsiteY100" fmla="*/ 1217344 h 4210442"/>
              <a:gd name="connsiteX101" fmla="*/ 1102104 w 5283866"/>
              <a:gd name="connsiteY101" fmla="*/ 1230304 h 4210442"/>
              <a:gd name="connsiteX102" fmla="*/ 1188133 w 5283866"/>
              <a:gd name="connsiteY102" fmla="*/ 1182603 h 4210442"/>
              <a:gd name="connsiteX103" fmla="*/ 1187030 w 5283866"/>
              <a:gd name="connsiteY103" fmla="*/ 1169092 h 4210442"/>
              <a:gd name="connsiteX104" fmla="*/ 1123887 w 5283866"/>
              <a:gd name="connsiteY104" fmla="*/ 1124698 h 4210442"/>
              <a:gd name="connsiteX105" fmla="*/ 1086938 w 5283866"/>
              <a:gd name="connsiteY105" fmla="*/ 1096023 h 4210442"/>
              <a:gd name="connsiteX106" fmla="*/ 985744 w 5283866"/>
              <a:gd name="connsiteY106" fmla="*/ 992622 h 4210442"/>
              <a:gd name="connsiteX107" fmla="*/ 1057987 w 5283866"/>
              <a:gd name="connsiteY107" fmla="*/ 981594 h 4210442"/>
              <a:gd name="connsiteX108" fmla="*/ 1084733 w 5283866"/>
              <a:gd name="connsiteY108" fmla="*/ 960086 h 4210442"/>
              <a:gd name="connsiteX109" fmla="*/ 1064605 w 5283866"/>
              <a:gd name="connsiteY109" fmla="*/ 929756 h 4210442"/>
              <a:gd name="connsiteX110" fmla="*/ 840985 w 5283866"/>
              <a:gd name="connsiteY110" fmla="*/ 836558 h 4210442"/>
              <a:gd name="connsiteX111" fmla="*/ 823615 w 5283866"/>
              <a:gd name="connsiteY111" fmla="*/ 764315 h 4210442"/>
              <a:gd name="connsiteX112" fmla="*/ 865526 w 5283866"/>
              <a:gd name="connsiteY112" fmla="*/ 753562 h 4210442"/>
              <a:gd name="connsiteX113" fmla="*/ 914331 w 5283866"/>
              <a:gd name="connsiteY113" fmla="*/ 758525 h 4210442"/>
              <a:gd name="connsiteX114" fmla="*/ 875452 w 5283866"/>
              <a:gd name="connsiteY114" fmla="*/ 701724 h 4210442"/>
              <a:gd name="connsiteX115" fmla="*/ 717181 w 5283866"/>
              <a:gd name="connsiteY115" fmla="*/ 644371 h 4210442"/>
              <a:gd name="connsiteX116" fmla="*/ 755783 w 5283866"/>
              <a:gd name="connsiteY116" fmla="*/ 591707 h 4210442"/>
              <a:gd name="connsiteX117" fmla="*/ 0 w 5283866"/>
              <a:gd name="connsiteY117" fmla="*/ 352370 h 4210442"/>
              <a:gd name="connsiteX118" fmla="*/ 135937 w 5283866"/>
              <a:gd name="connsiteY118" fmla="*/ 349889 h 4210442"/>
              <a:gd name="connsiteX119" fmla="*/ 421595 w 5283866"/>
              <a:gd name="connsiteY119" fmla="*/ 385458 h 4210442"/>
              <a:gd name="connsiteX120" fmla="*/ 564424 w 5283866"/>
              <a:gd name="connsiteY120" fmla="*/ 379393 h 4210442"/>
              <a:gd name="connsiteX121" fmla="*/ 698432 w 5283866"/>
              <a:gd name="connsiteY121" fmla="*/ 398694 h 4210442"/>
              <a:gd name="connsiteX122" fmla="*/ 815067 w 5283866"/>
              <a:gd name="connsiteY122" fmla="*/ 398694 h 4210442"/>
              <a:gd name="connsiteX123" fmla="*/ 705876 w 5283866"/>
              <a:gd name="connsiteY123" fmla="*/ 370568 h 4210442"/>
              <a:gd name="connsiteX124" fmla="*/ 775360 w 5283866"/>
              <a:gd name="connsiteY124" fmla="*/ 345477 h 4210442"/>
              <a:gd name="connsiteX125" fmla="*/ 787493 w 5283866"/>
              <a:gd name="connsiteY125" fmla="*/ 315146 h 4210442"/>
              <a:gd name="connsiteX126" fmla="*/ 819202 w 5283866"/>
              <a:gd name="connsiteY126" fmla="*/ 291709 h 4210442"/>
              <a:gd name="connsiteX127" fmla="*/ 998705 w 5283866"/>
              <a:gd name="connsiteY127" fmla="*/ 303291 h 4210442"/>
              <a:gd name="connsiteX128" fmla="*/ 880139 w 5283866"/>
              <a:gd name="connsiteY128" fmla="*/ 206783 h 4210442"/>
              <a:gd name="connsiteX129" fmla="*/ 804037 w 5283866"/>
              <a:gd name="connsiteY129" fmla="*/ 190790 h 4210442"/>
              <a:gd name="connsiteX130" fmla="*/ 786666 w 5283866"/>
              <a:gd name="connsiteY130" fmla="*/ 149707 h 4210442"/>
              <a:gd name="connsiteX131" fmla="*/ 821960 w 5283866"/>
              <a:gd name="connsiteY131" fmla="*/ 140884 h 4210442"/>
              <a:gd name="connsiteX132" fmla="*/ 997325 w 5283866"/>
              <a:gd name="connsiteY132" fmla="*/ 174800 h 4210442"/>
              <a:gd name="connsiteX133" fmla="*/ 1026829 w 5283866"/>
              <a:gd name="connsiteY133" fmla="*/ 161287 h 4210442"/>
              <a:gd name="connsiteX134" fmla="*/ 696777 w 5283866"/>
              <a:gd name="connsiteY134" fmla="*/ 73604 h 4210442"/>
              <a:gd name="connsiteX135" fmla="*/ 701741 w 5283866"/>
              <a:gd name="connsiteY135" fmla="*/ 50444 h 4210442"/>
              <a:gd name="connsiteX136" fmla="*/ 992362 w 5283866"/>
              <a:gd name="connsiteY136" fmla="*/ 86289 h 4210442"/>
              <a:gd name="connsiteX137" fmla="*/ 806519 w 5283866"/>
              <a:gd name="connsiteY137" fmla="*/ 18183 h 4210442"/>
              <a:gd name="connsiteX138" fmla="*/ 839883 w 5283866"/>
              <a:gd name="connsiteY138" fmla="*/ 18 h 421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Graphic 8" descr="Impronta digitale">
            <a:extLst>
              <a:ext uri="{FF2B5EF4-FFF2-40B4-BE49-F238E27FC236}">
                <a16:creationId xmlns:a16="http://schemas.microsoft.com/office/drawing/2014/main" id="{2A5FBE43-FD6C-56DF-1DB8-47C9517B3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55346" y="2766817"/>
            <a:ext cx="2751667" cy="275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658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AEDDA8-23EF-4508-83BC-1C9FC440B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due poli della comunicazione della didattica</a:t>
            </a: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11840477-EB65-4AD5-A146-6333F35FC3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3934774"/>
              </p:ext>
            </p:extLst>
          </p:nvPr>
        </p:nvGraphicFramePr>
        <p:xfrm>
          <a:off x="838200" y="1825625"/>
          <a:ext cx="10515600" cy="433663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41928877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750816124"/>
                    </a:ext>
                  </a:extLst>
                </a:gridCol>
              </a:tblGrid>
              <a:tr h="722773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LO STUDENTE/LA CLASSE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IL DOCENTE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4355378"/>
                  </a:ext>
                </a:extLst>
              </a:tr>
              <a:tr h="722773">
                <a:tc>
                  <a:txBody>
                    <a:bodyPr/>
                    <a:lstStyle/>
                    <a:p>
                      <a:r>
                        <a:rPr lang="it-IT" dirty="0"/>
                        <a:t>Che cosa fa?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Che cosa faccio?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703179"/>
                  </a:ext>
                </a:extLst>
              </a:tr>
              <a:tr h="722773">
                <a:tc>
                  <a:txBody>
                    <a:bodyPr/>
                    <a:lstStyle/>
                    <a:p>
                      <a:r>
                        <a:rPr lang="it-IT" dirty="0"/>
                        <a:t>Che cosa pensa?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Che cosa penso?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767583"/>
                  </a:ext>
                </a:extLst>
              </a:tr>
              <a:tr h="722773">
                <a:tc>
                  <a:txBody>
                    <a:bodyPr/>
                    <a:lstStyle/>
                    <a:p>
                      <a:r>
                        <a:rPr lang="it-IT" dirty="0"/>
                        <a:t>Che cosa sente?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Che cosa sento?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44885"/>
                  </a:ext>
                </a:extLst>
              </a:tr>
              <a:tr h="722773">
                <a:tc>
                  <a:txBody>
                    <a:bodyPr/>
                    <a:lstStyle/>
                    <a:p>
                      <a:r>
                        <a:rPr lang="it-IT" dirty="0"/>
                        <a:t>Quando si comporta in modo maggiormente problematico?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Che cosa mi mette maggiormente in difficoltà?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374358"/>
                  </a:ext>
                </a:extLst>
              </a:tr>
              <a:tr h="722773">
                <a:tc>
                  <a:txBody>
                    <a:bodyPr/>
                    <a:lstStyle/>
                    <a:p>
                      <a:r>
                        <a:rPr lang="it-IT" dirty="0"/>
                        <a:t>Quando riesce ad interagire meglio?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Quando riesco ad interagire meglio?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576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6525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897" name="Rectangle 37896">
            <a:extLst>
              <a:ext uri="{FF2B5EF4-FFF2-40B4-BE49-F238E27FC236}">
                <a16:creationId xmlns:a16="http://schemas.microsoft.com/office/drawing/2014/main" id="{F541DB91-0B10-46D9-B34B-7BFF9602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99" name="Freeform: Shape 37898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7894" name="Graphic 37893" descr="Impronta digitale">
            <a:extLst>
              <a:ext uri="{FF2B5EF4-FFF2-40B4-BE49-F238E27FC236}">
                <a16:creationId xmlns:a16="http://schemas.microsoft.com/office/drawing/2014/main" id="{24036534-0E24-3BAD-9D8F-29ADE326E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17" y="2782956"/>
            <a:ext cx="3449030" cy="3449030"/>
          </a:xfrm>
          <a:prstGeom prst="rect">
            <a:avLst/>
          </a:prstGeom>
        </p:spPr>
      </p:pic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6156" y="1097281"/>
            <a:ext cx="5827644" cy="5079682"/>
          </a:xfrm>
        </p:spPr>
        <p:txBody>
          <a:bodyPr anchor="t">
            <a:normAutofit/>
          </a:bodyPr>
          <a:lstStyle/>
          <a:p>
            <a:pPr eaLnBrk="1" hangingPunct="1"/>
            <a:r>
              <a:rPr lang="it-IT" altLang="it-IT" dirty="0"/>
              <a:t>Due stili ‘poco coerenti’ con le finalità educative dell’insegnamento:</a:t>
            </a:r>
          </a:p>
          <a:p>
            <a:pPr>
              <a:buFontTx/>
              <a:buChar char="-"/>
            </a:pPr>
            <a:r>
              <a:rPr lang="it-IT" altLang="it-IT" dirty="0"/>
              <a:t>Lassista (il baricentro è spostato sulla preoccupazione di accontentare l’alunno)</a:t>
            </a:r>
          </a:p>
          <a:p>
            <a:pPr eaLnBrk="1" hangingPunct="1">
              <a:buFontTx/>
              <a:buChar char="-"/>
            </a:pPr>
            <a:r>
              <a:rPr lang="it-IT" altLang="it-IT" dirty="0"/>
              <a:t>Autoritario (il baricentro è spostato sulla preoccupazione dell’insegnante di controllare la situazione)</a:t>
            </a:r>
          </a:p>
        </p:txBody>
      </p:sp>
    </p:spTree>
    <p:extLst>
      <p:ext uri="{BB962C8B-B14F-4D97-AF65-F5344CB8AC3E}">
        <p14:creationId xmlns:p14="http://schemas.microsoft.com/office/powerpoint/2010/main" val="6206491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920" name="Rectangle 38919">
            <a:extLst>
              <a:ext uri="{FF2B5EF4-FFF2-40B4-BE49-F238E27FC236}">
                <a16:creationId xmlns:a16="http://schemas.microsoft.com/office/drawing/2014/main" id="{6A8AAC95-3719-4BCD-B710-4160043D9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22" name="Freeform: Shape 38921">
            <a:extLst>
              <a:ext uri="{FF2B5EF4-FFF2-40B4-BE49-F238E27FC236}">
                <a16:creationId xmlns:a16="http://schemas.microsoft.com/office/drawing/2014/main" id="{73A6D7BA-50E4-42FE-A0E3-FC42B7EC4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2767722"/>
            <a:ext cx="3021543" cy="1532055"/>
          </a:xfrm>
          <a:custGeom>
            <a:avLst/>
            <a:gdLst>
              <a:gd name="connsiteX0" fmla="*/ 3021543 w 3021543"/>
              <a:gd name="connsiteY0" fmla="*/ 0 h 1532055"/>
              <a:gd name="connsiteX1" fmla="*/ 2963800 w 3021543"/>
              <a:gd name="connsiteY1" fmla="*/ 7730 h 1532055"/>
              <a:gd name="connsiteX2" fmla="*/ 2793803 w 3021543"/>
              <a:gd name="connsiteY2" fmla="*/ 25704 h 1532055"/>
              <a:gd name="connsiteX3" fmla="*/ 2414348 w 3021543"/>
              <a:gd name="connsiteY3" fmla="*/ 31695 h 1532055"/>
              <a:gd name="connsiteX4" fmla="*/ 2091558 w 3021543"/>
              <a:gd name="connsiteY4" fmla="*/ 29298 h 1532055"/>
              <a:gd name="connsiteX5" fmla="*/ 1645319 w 3021543"/>
              <a:gd name="connsiteY5" fmla="*/ 30497 h 1532055"/>
              <a:gd name="connsiteX6" fmla="*/ 1243602 w 3021543"/>
              <a:gd name="connsiteY6" fmla="*/ 64048 h 1532055"/>
              <a:gd name="connsiteX7" fmla="*/ 753851 w 3021543"/>
              <a:gd name="connsiteY7" fmla="*/ 61651 h 1532055"/>
              <a:gd name="connsiteX8" fmla="*/ 465465 w 3021543"/>
              <a:gd name="connsiteY8" fmla="*/ 123960 h 1532055"/>
              <a:gd name="connsiteX9" fmla="*/ 546416 w 3021543"/>
              <a:gd name="connsiteY9" fmla="*/ 145529 h 1532055"/>
              <a:gd name="connsiteX10" fmla="*/ 689091 w 3021543"/>
              <a:gd name="connsiteY10" fmla="*/ 192260 h 1532055"/>
              <a:gd name="connsiteX11" fmla="*/ 704269 w 3021543"/>
              <a:gd name="connsiteY11" fmla="*/ 222217 h 1532055"/>
              <a:gd name="connsiteX12" fmla="*/ 683020 w 3021543"/>
              <a:gd name="connsiteY12" fmla="*/ 236595 h 1532055"/>
              <a:gd name="connsiteX13" fmla="*/ 621295 w 3021543"/>
              <a:gd name="connsiteY13" fmla="*/ 264155 h 1532055"/>
              <a:gd name="connsiteX14" fmla="*/ 848968 w 3021543"/>
              <a:gd name="connsiteY14" fmla="*/ 304896 h 1532055"/>
              <a:gd name="connsiteX15" fmla="*/ 768018 w 3021543"/>
              <a:gd name="connsiteY15" fmla="*/ 330059 h 1532055"/>
              <a:gd name="connsiteX16" fmla="*/ 684032 w 3021543"/>
              <a:gd name="connsiteY16" fmla="*/ 348032 h 1532055"/>
              <a:gd name="connsiteX17" fmla="*/ 592962 w 3021543"/>
              <a:gd name="connsiteY17" fmla="*/ 361213 h 1532055"/>
              <a:gd name="connsiteX18" fmla="*/ 509988 w 3021543"/>
              <a:gd name="connsiteY18" fmla="*/ 387575 h 1532055"/>
              <a:gd name="connsiteX19" fmla="*/ 726531 w 3021543"/>
              <a:gd name="connsiteY19" fmla="*/ 398359 h 1532055"/>
              <a:gd name="connsiteX20" fmla="*/ 614212 w 3021543"/>
              <a:gd name="connsiteY20" fmla="*/ 422324 h 1532055"/>
              <a:gd name="connsiteX21" fmla="*/ 522131 w 3021543"/>
              <a:gd name="connsiteY21" fmla="*/ 453478 h 1532055"/>
              <a:gd name="connsiteX22" fmla="*/ 457370 w 3021543"/>
              <a:gd name="connsiteY22" fmla="*/ 467857 h 1532055"/>
              <a:gd name="connsiteX23" fmla="*/ 388562 w 3021543"/>
              <a:gd name="connsiteY23" fmla="*/ 471452 h 1532055"/>
              <a:gd name="connsiteX24" fmla="*/ 372372 w 3021543"/>
              <a:gd name="connsiteY24" fmla="*/ 494218 h 1532055"/>
              <a:gd name="connsiteX25" fmla="*/ 393622 w 3021543"/>
              <a:gd name="connsiteY25" fmla="*/ 518184 h 1532055"/>
              <a:gd name="connsiteX26" fmla="*/ 426002 w 3021543"/>
              <a:gd name="connsiteY26" fmla="*/ 520580 h 1532055"/>
              <a:gd name="connsiteX27" fmla="*/ 619271 w 3021543"/>
              <a:gd name="connsiteY27" fmla="*/ 526571 h 1532055"/>
              <a:gd name="connsiteX28" fmla="*/ 0 w 3021543"/>
              <a:gd name="connsiteY28" fmla="*/ 579294 h 1532055"/>
              <a:gd name="connsiteX29" fmla="*/ 83986 w 3021543"/>
              <a:gd name="connsiteY29" fmla="*/ 611647 h 1532055"/>
              <a:gd name="connsiteX30" fmla="*/ 112319 w 3021543"/>
              <a:gd name="connsiteY30" fmla="*/ 700317 h 1532055"/>
              <a:gd name="connsiteX31" fmla="*/ 215531 w 3021543"/>
              <a:gd name="connsiteY31" fmla="*/ 750643 h 1532055"/>
              <a:gd name="connsiteX32" fmla="*/ 282315 w 3021543"/>
              <a:gd name="connsiteY32" fmla="*/ 768617 h 1532055"/>
              <a:gd name="connsiteX33" fmla="*/ 435109 w 3021543"/>
              <a:gd name="connsiteY33" fmla="*/ 794979 h 1532055"/>
              <a:gd name="connsiteX34" fmla="*/ 457370 w 3021543"/>
              <a:gd name="connsiteY34" fmla="*/ 838116 h 1532055"/>
              <a:gd name="connsiteX35" fmla="*/ 476596 w 3021543"/>
              <a:gd name="connsiteY35" fmla="*/ 886046 h 1532055"/>
              <a:gd name="connsiteX36" fmla="*/ 517071 w 3021543"/>
              <a:gd name="connsiteY36" fmla="*/ 917200 h 1532055"/>
              <a:gd name="connsiteX37" fmla="*/ 202377 w 3021543"/>
              <a:gd name="connsiteY37" fmla="*/ 912407 h 1532055"/>
              <a:gd name="connsiteX38" fmla="*/ 557546 w 3021543"/>
              <a:gd name="connsiteY38" fmla="*/ 1013060 h 1532055"/>
              <a:gd name="connsiteX39" fmla="*/ 526178 w 3021543"/>
              <a:gd name="connsiteY39" fmla="*/ 1052602 h 1532055"/>
              <a:gd name="connsiteX40" fmla="*/ 720459 w 3021543"/>
              <a:gd name="connsiteY40" fmla="*/ 1106523 h 1532055"/>
              <a:gd name="connsiteX41" fmla="*/ 616236 w 3021543"/>
              <a:gd name="connsiteY41" fmla="*/ 1112514 h 1532055"/>
              <a:gd name="connsiteX42" fmla="*/ 1222353 w 3021543"/>
              <a:gd name="connsiteY42" fmla="*/ 1337785 h 1532055"/>
              <a:gd name="connsiteX43" fmla="*/ 2087511 w 3021543"/>
              <a:gd name="connsiteY43" fmla="*/ 1500747 h 1532055"/>
              <a:gd name="connsiteX44" fmla="*/ 2425479 w 3021543"/>
              <a:gd name="connsiteY44" fmla="*/ 1531901 h 1532055"/>
              <a:gd name="connsiteX45" fmla="*/ 2809994 w 3021543"/>
              <a:gd name="connsiteY45" fmla="*/ 1522315 h 1532055"/>
              <a:gd name="connsiteX46" fmla="*/ 2953618 w 3021543"/>
              <a:gd name="connsiteY46" fmla="*/ 1512448 h 1532055"/>
              <a:gd name="connsiteX47" fmla="*/ 3021543 w 3021543"/>
              <a:gd name="connsiteY47" fmla="*/ 1502657 h 153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532055">
                <a:moveTo>
                  <a:pt x="3021543" y="0"/>
                </a:moveTo>
                <a:lnTo>
                  <a:pt x="2963800" y="7730"/>
                </a:lnTo>
                <a:cubicBezTo>
                  <a:pt x="2907134" y="14919"/>
                  <a:pt x="2850469" y="24506"/>
                  <a:pt x="2793803" y="25704"/>
                </a:cubicBezTo>
                <a:cubicBezTo>
                  <a:pt x="2667318" y="29298"/>
                  <a:pt x="2539821" y="20911"/>
                  <a:pt x="2414348" y="31695"/>
                </a:cubicBezTo>
                <a:cubicBezTo>
                  <a:pt x="2307089" y="41281"/>
                  <a:pt x="2198818" y="30497"/>
                  <a:pt x="2091558" y="29298"/>
                </a:cubicBezTo>
                <a:cubicBezTo>
                  <a:pt x="1942812" y="28100"/>
                  <a:pt x="1793053" y="19713"/>
                  <a:pt x="1645319" y="30497"/>
                </a:cubicBezTo>
                <a:cubicBezTo>
                  <a:pt x="1510738" y="38885"/>
                  <a:pt x="1376158" y="41281"/>
                  <a:pt x="1243602" y="64048"/>
                </a:cubicBezTo>
                <a:cubicBezTo>
                  <a:pt x="1079677" y="76030"/>
                  <a:pt x="916765" y="68841"/>
                  <a:pt x="753851" y="61651"/>
                </a:cubicBezTo>
                <a:cubicBezTo>
                  <a:pt x="653675" y="56858"/>
                  <a:pt x="554511" y="41281"/>
                  <a:pt x="465465" y="123960"/>
                </a:cubicBezTo>
                <a:cubicBezTo>
                  <a:pt x="489751" y="143132"/>
                  <a:pt x="519095" y="139537"/>
                  <a:pt x="546416" y="145529"/>
                </a:cubicBezTo>
                <a:cubicBezTo>
                  <a:pt x="594986" y="157511"/>
                  <a:pt x="643557" y="169493"/>
                  <a:pt x="689091" y="192260"/>
                </a:cubicBezTo>
                <a:cubicBezTo>
                  <a:pt x="699210" y="197053"/>
                  <a:pt x="708317" y="206639"/>
                  <a:pt x="704269" y="222217"/>
                </a:cubicBezTo>
                <a:cubicBezTo>
                  <a:pt x="701234" y="234199"/>
                  <a:pt x="691115" y="234199"/>
                  <a:pt x="683020" y="236595"/>
                </a:cubicBezTo>
                <a:cubicBezTo>
                  <a:pt x="664806" y="243785"/>
                  <a:pt x="642545" y="238992"/>
                  <a:pt x="621295" y="264155"/>
                </a:cubicBezTo>
                <a:cubicBezTo>
                  <a:pt x="702245" y="277336"/>
                  <a:pt x="780160" y="252172"/>
                  <a:pt x="848968" y="304896"/>
                </a:cubicBezTo>
                <a:cubicBezTo>
                  <a:pt x="823671" y="331257"/>
                  <a:pt x="795339" y="325266"/>
                  <a:pt x="768018" y="330059"/>
                </a:cubicBezTo>
                <a:cubicBezTo>
                  <a:pt x="739685" y="334852"/>
                  <a:pt x="712365" y="343240"/>
                  <a:pt x="684032" y="348032"/>
                </a:cubicBezTo>
                <a:cubicBezTo>
                  <a:pt x="653675" y="354023"/>
                  <a:pt x="623319" y="355222"/>
                  <a:pt x="592962" y="361213"/>
                </a:cubicBezTo>
                <a:cubicBezTo>
                  <a:pt x="567666" y="366006"/>
                  <a:pt x="540345" y="357618"/>
                  <a:pt x="509988" y="387575"/>
                </a:cubicBezTo>
                <a:cubicBezTo>
                  <a:pt x="584867" y="409143"/>
                  <a:pt x="652663" y="376790"/>
                  <a:pt x="726531" y="398359"/>
                </a:cubicBezTo>
                <a:cubicBezTo>
                  <a:pt x="683020" y="417531"/>
                  <a:pt x="647604" y="411539"/>
                  <a:pt x="614212" y="422324"/>
                </a:cubicBezTo>
                <a:cubicBezTo>
                  <a:pt x="583855" y="433108"/>
                  <a:pt x="547428" y="421126"/>
                  <a:pt x="522131" y="453478"/>
                </a:cubicBezTo>
                <a:cubicBezTo>
                  <a:pt x="502905" y="478641"/>
                  <a:pt x="482668" y="482236"/>
                  <a:pt x="457370" y="467857"/>
                </a:cubicBezTo>
                <a:cubicBezTo>
                  <a:pt x="435109" y="454676"/>
                  <a:pt x="410824" y="458271"/>
                  <a:pt x="388562" y="471452"/>
                </a:cubicBezTo>
                <a:cubicBezTo>
                  <a:pt x="380468" y="476245"/>
                  <a:pt x="372372" y="482236"/>
                  <a:pt x="372372" y="494218"/>
                </a:cubicBezTo>
                <a:cubicBezTo>
                  <a:pt x="372372" y="510994"/>
                  <a:pt x="382491" y="515787"/>
                  <a:pt x="393622" y="518184"/>
                </a:cubicBezTo>
                <a:cubicBezTo>
                  <a:pt x="403741" y="520580"/>
                  <a:pt x="415883" y="522977"/>
                  <a:pt x="426002" y="520580"/>
                </a:cubicBezTo>
                <a:cubicBezTo>
                  <a:pt x="490762" y="507399"/>
                  <a:pt x="554511" y="528968"/>
                  <a:pt x="619271" y="526571"/>
                </a:cubicBezTo>
                <a:cubicBezTo>
                  <a:pt x="415883" y="578096"/>
                  <a:pt x="210471" y="561321"/>
                  <a:pt x="0" y="579294"/>
                </a:cubicBezTo>
                <a:cubicBezTo>
                  <a:pt x="27321" y="615241"/>
                  <a:pt x="62737" y="585286"/>
                  <a:pt x="83986" y="611647"/>
                </a:cubicBezTo>
                <a:cubicBezTo>
                  <a:pt x="63748" y="666766"/>
                  <a:pt x="71844" y="696722"/>
                  <a:pt x="112319" y="700317"/>
                </a:cubicBezTo>
                <a:cubicBezTo>
                  <a:pt x="151782" y="703912"/>
                  <a:pt x="194281" y="684740"/>
                  <a:pt x="215531" y="750643"/>
                </a:cubicBezTo>
                <a:cubicBezTo>
                  <a:pt x="221602" y="771014"/>
                  <a:pt x="259042" y="765023"/>
                  <a:pt x="282315" y="768617"/>
                </a:cubicBezTo>
                <a:cubicBezTo>
                  <a:pt x="332909" y="777005"/>
                  <a:pt x="386539" y="768617"/>
                  <a:pt x="435109" y="794979"/>
                </a:cubicBezTo>
                <a:cubicBezTo>
                  <a:pt x="454335" y="804565"/>
                  <a:pt x="467489" y="811754"/>
                  <a:pt x="457370" y="838116"/>
                </a:cubicBezTo>
                <a:cubicBezTo>
                  <a:pt x="447252" y="865675"/>
                  <a:pt x="460406" y="875261"/>
                  <a:pt x="476596" y="886046"/>
                </a:cubicBezTo>
                <a:cubicBezTo>
                  <a:pt x="488739" y="894433"/>
                  <a:pt x="506953" y="892037"/>
                  <a:pt x="517071" y="917200"/>
                </a:cubicBezTo>
                <a:cubicBezTo>
                  <a:pt x="410824" y="913605"/>
                  <a:pt x="307612" y="893235"/>
                  <a:pt x="202377" y="912407"/>
                </a:cubicBezTo>
                <a:cubicBezTo>
                  <a:pt x="317731" y="960337"/>
                  <a:pt x="444216" y="957940"/>
                  <a:pt x="557546" y="1013060"/>
                </a:cubicBezTo>
                <a:cubicBezTo>
                  <a:pt x="553499" y="1032232"/>
                  <a:pt x="527190" y="1023844"/>
                  <a:pt x="526178" y="1052602"/>
                </a:cubicBezTo>
                <a:cubicBezTo>
                  <a:pt x="585879" y="1082558"/>
                  <a:pt x="657723" y="1062188"/>
                  <a:pt x="720459" y="1106523"/>
                </a:cubicBezTo>
                <a:cubicBezTo>
                  <a:pt x="684032" y="1126893"/>
                  <a:pt x="650640" y="1093342"/>
                  <a:pt x="616236" y="1112514"/>
                </a:cubicBezTo>
                <a:cubicBezTo>
                  <a:pt x="627367" y="1141273"/>
                  <a:pt x="1131283" y="1318613"/>
                  <a:pt x="1222353" y="1337785"/>
                </a:cubicBezTo>
                <a:cubicBezTo>
                  <a:pt x="1407527" y="1377327"/>
                  <a:pt x="1940788" y="1477980"/>
                  <a:pt x="2087511" y="1500747"/>
                </a:cubicBezTo>
                <a:cubicBezTo>
                  <a:pt x="2200841" y="1517522"/>
                  <a:pt x="2313160" y="1530703"/>
                  <a:pt x="2425479" y="1531901"/>
                </a:cubicBezTo>
                <a:cubicBezTo>
                  <a:pt x="2553988" y="1533099"/>
                  <a:pt x="2681485" y="1527108"/>
                  <a:pt x="2809994" y="1522315"/>
                </a:cubicBezTo>
                <a:cubicBezTo>
                  <a:pt x="2858058" y="1520518"/>
                  <a:pt x="2905933" y="1517372"/>
                  <a:pt x="2953618" y="1512448"/>
                </a:cubicBezTo>
                <a:lnTo>
                  <a:pt x="3021543" y="1502657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199"/>
            <a:ext cx="4191000" cy="5338763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it-IT" i="1"/>
              <a:t>Stile assertivo: alcune caratteristiche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2332" y="838199"/>
            <a:ext cx="6051468" cy="5338763"/>
          </a:xfrm>
        </p:spPr>
        <p:txBody>
          <a:bodyPr anchor="ctr">
            <a:normAutofit/>
          </a:bodyPr>
          <a:lstStyle/>
          <a:p>
            <a:pPr marL="0" indent="0" eaLnBrk="1" hangingPunct="1">
              <a:buNone/>
            </a:pPr>
            <a:r>
              <a:rPr lang="it-IT" altLang="it-IT" sz="2400" dirty="0"/>
              <a:t>A) Autorevolezza</a:t>
            </a:r>
          </a:p>
          <a:p>
            <a:pPr eaLnBrk="1" hangingPunct="1">
              <a:buFont typeface="Wingdings" pitchFamily="2" charset="2"/>
              <a:buNone/>
            </a:pPr>
            <a:r>
              <a:rPr lang="it-IT" altLang="it-IT" sz="2400" dirty="0"/>
              <a:t>La relazione educativa tra insegnante e allievo assume il carattere di autorevolezza nella misura in cui il docente, sicuro del proprio sapere, </a:t>
            </a:r>
            <a:r>
              <a:rPr lang="it-IT" altLang="it-IT" sz="2400" i="1" dirty="0"/>
              <a:t>non pone al centro se stesso, ma mostra la cura verso il proprio insegnamento e verso  l’apprendimento dell’altro</a:t>
            </a:r>
            <a:r>
              <a:rPr lang="it-IT" altLang="it-IT" sz="2400" dirty="0"/>
              <a:t>.</a:t>
            </a: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 Accoglienza e riconoscimento dell’allievo 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it-IT" altLang="it-IT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 si tratta di accondiscendere 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 di rapportarsi all’alunno con fiducia e ‘rispetto’, considerandolo sempre come soggetto e mai come semplice destinatario. </a:t>
            </a:r>
          </a:p>
          <a:p>
            <a:pPr eaLnBrk="1" hangingPunct="1">
              <a:buFont typeface="Wingdings" pitchFamily="2" charset="2"/>
              <a:buNone/>
            </a:pPr>
            <a:endParaRPr lang="it-IT" altLang="it-IT" sz="2000" dirty="0"/>
          </a:p>
        </p:txBody>
      </p:sp>
    </p:spTree>
    <p:extLst>
      <p:ext uri="{BB962C8B-B14F-4D97-AF65-F5344CB8AC3E}">
        <p14:creationId xmlns:p14="http://schemas.microsoft.com/office/powerpoint/2010/main" val="3209436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900B991-7312-2C6C-EBCC-87789E73A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 sz="5400" dirty="0">
                <a:latin typeface="Calibri Light" panose="020F0302020204030204" pitchFamily="34" charset="0"/>
                <a:cs typeface="Calibri Light" panose="020F0302020204030204" pitchFamily="34" charset="0"/>
              </a:rPr>
              <a:t>Presupposti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E05108-90D7-A952-BF7F-61B49378D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sz="2400" dirty="0"/>
              <a:t>Il percorso presuppone la condivisione culturale di almeno tre aspetti:</a:t>
            </a:r>
          </a:p>
          <a:p>
            <a:pPr algn="just">
              <a:buFontTx/>
              <a:buChar char="-"/>
            </a:pPr>
            <a:r>
              <a:rPr lang="it-IT" sz="2400" dirty="0"/>
              <a:t>Riconoscere la rilevanza della gestione della classe per il lavoro del docente e per l’apprendimento degli studenti.</a:t>
            </a:r>
          </a:p>
          <a:p>
            <a:pPr algn="just">
              <a:buFontTx/>
              <a:buChar char="-"/>
            </a:pPr>
            <a:r>
              <a:rPr lang="it-IT" sz="2400" dirty="0"/>
              <a:t>Riconoscere la competenza relazionale come componente imprescindibile (accanto alla dimensione culturale) della professione docente.</a:t>
            </a:r>
          </a:p>
          <a:p>
            <a:pPr algn="just">
              <a:buFontTx/>
              <a:buChar char="-"/>
            </a:pPr>
            <a:r>
              <a:rPr lang="it-IT" sz="2400" dirty="0"/>
              <a:t>Riconoscere la specificità della preadolescenza e dei gruppi classe della scuola secondaria di primo grado (gruppi con alto tasso di eterogeneità nei livelli di sviluppo).</a:t>
            </a:r>
          </a:p>
          <a:p>
            <a:pPr>
              <a:buFontTx/>
              <a:buChar char="-"/>
            </a:pP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42623102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967" name="Rectangle 40966">
            <a:extLst>
              <a:ext uri="{FF2B5EF4-FFF2-40B4-BE49-F238E27FC236}">
                <a16:creationId xmlns:a16="http://schemas.microsoft.com/office/drawing/2014/main" id="{6A8AAC95-3719-4BCD-B710-4160043D9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69" name="Freeform: Shape 40968">
            <a:extLst>
              <a:ext uri="{FF2B5EF4-FFF2-40B4-BE49-F238E27FC236}">
                <a16:creationId xmlns:a16="http://schemas.microsoft.com/office/drawing/2014/main" id="{73A6D7BA-50E4-42FE-A0E3-FC42B7EC4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2767722"/>
            <a:ext cx="3021543" cy="1532055"/>
          </a:xfrm>
          <a:custGeom>
            <a:avLst/>
            <a:gdLst>
              <a:gd name="connsiteX0" fmla="*/ 3021543 w 3021543"/>
              <a:gd name="connsiteY0" fmla="*/ 0 h 1532055"/>
              <a:gd name="connsiteX1" fmla="*/ 2963800 w 3021543"/>
              <a:gd name="connsiteY1" fmla="*/ 7730 h 1532055"/>
              <a:gd name="connsiteX2" fmla="*/ 2793803 w 3021543"/>
              <a:gd name="connsiteY2" fmla="*/ 25704 h 1532055"/>
              <a:gd name="connsiteX3" fmla="*/ 2414348 w 3021543"/>
              <a:gd name="connsiteY3" fmla="*/ 31695 h 1532055"/>
              <a:gd name="connsiteX4" fmla="*/ 2091558 w 3021543"/>
              <a:gd name="connsiteY4" fmla="*/ 29298 h 1532055"/>
              <a:gd name="connsiteX5" fmla="*/ 1645319 w 3021543"/>
              <a:gd name="connsiteY5" fmla="*/ 30497 h 1532055"/>
              <a:gd name="connsiteX6" fmla="*/ 1243602 w 3021543"/>
              <a:gd name="connsiteY6" fmla="*/ 64048 h 1532055"/>
              <a:gd name="connsiteX7" fmla="*/ 753851 w 3021543"/>
              <a:gd name="connsiteY7" fmla="*/ 61651 h 1532055"/>
              <a:gd name="connsiteX8" fmla="*/ 465465 w 3021543"/>
              <a:gd name="connsiteY8" fmla="*/ 123960 h 1532055"/>
              <a:gd name="connsiteX9" fmla="*/ 546416 w 3021543"/>
              <a:gd name="connsiteY9" fmla="*/ 145529 h 1532055"/>
              <a:gd name="connsiteX10" fmla="*/ 689091 w 3021543"/>
              <a:gd name="connsiteY10" fmla="*/ 192260 h 1532055"/>
              <a:gd name="connsiteX11" fmla="*/ 704269 w 3021543"/>
              <a:gd name="connsiteY11" fmla="*/ 222217 h 1532055"/>
              <a:gd name="connsiteX12" fmla="*/ 683020 w 3021543"/>
              <a:gd name="connsiteY12" fmla="*/ 236595 h 1532055"/>
              <a:gd name="connsiteX13" fmla="*/ 621295 w 3021543"/>
              <a:gd name="connsiteY13" fmla="*/ 264155 h 1532055"/>
              <a:gd name="connsiteX14" fmla="*/ 848968 w 3021543"/>
              <a:gd name="connsiteY14" fmla="*/ 304896 h 1532055"/>
              <a:gd name="connsiteX15" fmla="*/ 768018 w 3021543"/>
              <a:gd name="connsiteY15" fmla="*/ 330059 h 1532055"/>
              <a:gd name="connsiteX16" fmla="*/ 684032 w 3021543"/>
              <a:gd name="connsiteY16" fmla="*/ 348032 h 1532055"/>
              <a:gd name="connsiteX17" fmla="*/ 592962 w 3021543"/>
              <a:gd name="connsiteY17" fmla="*/ 361213 h 1532055"/>
              <a:gd name="connsiteX18" fmla="*/ 509988 w 3021543"/>
              <a:gd name="connsiteY18" fmla="*/ 387575 h 1532055"/>
              <a:gd name="connsiteX19" fmla="*/ 726531 w 3021543"/>
              <a:gd name="connsiteY19" fmla="*/ 398359 h 1532055"/>
              <a:gd name="connsiteX20" fmla="*/ 614212 w 3021543"/>
              <a:gd name="connsiteY20" fmla="*/ 422324 h 1532055"/>
              <a:gd name="connsiteX21" fmla="*/ 522131 w 3021543"/>
              <a:gd name="connsiteY21" fmla="*/ 453478 h 1532055"/>
              <a:gd name="connsiteX22" fmla="*/ 457370 w 3021543"/>
              <a:gd name="connsiteY22" fmla="*/ 467857 h 1532055"/>
              <a:gd name="connsiteX23" fmla="*/ 388562 w 3021543"/>
              <a:gd name="connsiteY23" fmla="*/ 471452 h 1532055"/>
              <a:gd name="connsiteX24" fmla="*/ 372372 w 3021543"/>
              <a:gd name="connsiteY24" fmla="*/ 494218 h 1532055"/>
              <a:gd name="connsiteX25" fmla="*/ 393622 w 3021543"/>
              <a:gd name="connsiteY25" fmla="*/ 518184 h 1532055"/>
              <a:gd name="connsiteX26" fmla="*/ 426002 w 3021543"/>
              <a:gd name="connsiteY26" fmla="*/ 520580 h 1532055"/>
              <a:gd name="connsiteX27" fmla="*/ 619271 w 3021543"/>
              <a:gd name="connsiteY27" fmla="*/ 526571 h 1532055"/>
              <a:gd name="connsiteX28" fmla="*/ 0 w 3021543"/>
              <a:gd name="connsiteY28" fmla="*/ 579294 h 1532055"/>
              <a:gd name="connsiteX29" fmla="*/ 83986 w 3021543"/>
              <a:gd name="connsiteY29" fmla="*/ 611647 h 1532055"/>
              <a:gd name="connsiteX30" fmla="*/ 112319 w 3021543"/>
              <a:gd name="connsiteY30" fmla="*/ 700317 h 1532055"/>
              <a:gd name="connsiteX31" fmla="*/ 215531 w 3021543"/>
              <a:gd name="connsiteY31" fmla="*/ 750643 h 1532055"/>
              <a:gd name="connsiteX32" fmla="*/ 282315 w 3021543"/>
              <a:gd name="connsiteY32" fmla="*/ 768617 h 1532055"/>
              <a:gd name="connsiteX33" fmla="*/ 435109 w 3021543"/>
              <a:gd name="connsiteY33" fmla="*/ 794979 h 1532055"/>
              <a:gd name="connsiteX34" fmla="*/ 457370 w 3021543"/>
              <a:gd name="connsiteY34" fmla="*/ 838116 h 1532055"/>
              <a:gd name="connsiteX35" fmla="*/ 476596 w 3021543"/>
              <a:gd name="connsiteY35" fmla="*/ 886046 h 1532055"/>
              <a:gd name="connsiteX36" fmla="*/ 517071 w 3021543"/>
              <a:gd name="connsiteY36" fmla="*/ 917200 h 1532055"/>
              <a:gd name="connsiteX37" fmla="*/ 202377 w 3021543"/>
              <a:gd name="connsiteY37" fmla="*/ 912407 h 1532055"/>
              <a:gd name="connsiteX38" fmla="*/ 557546 w 3021543"/>
              <a:gd name="connsiteY38" fmla="*/ 1013060 h 1532055"/>
              <a:gd name="connsiteX39" fmla="*/ 526178 w 3021543"/>
              <a:gd name="connsiteY39" fmla="*/ 1052602 h 1532055"/>
              <a:gd name="connsiteX40" fmla="*/ 720459 w 3021543"/>
              <a:gd name="connsiteY40" fmla="*/ 1106523 h 1532055"/>
              <a:gd name="connsiteX41" fmla="*/ 616236 w 3021543"/>
              <a:gd name="connsiteY41" fmla="*/ 1112514 h 1532055"/>
              <a:gd name="connsiteX42" fmla="*/ 1222353 w 3021543"/>
              <a:gd name="connsiteY42" fmla="*/ 1337785 h 1532055"/>
              <a:gd name="connsiteX43" fmla="*/ 2087511 w 3021543"/>
              <a:gd name="connsiteY43" fmla="*/ 1500747 h 1532055"/>
              <a:gd name="connsiteX44" fmla="*/ 2425479 w 3021543"/>
              <a:gd name="connsiteY44" fmla="*/ 1531901 h 1532055"/>
              <a:gd name="connsiteX45" fmla="*/ 2809994 w 3021543"/>
              <a:gd name="connsiteY45" fmla="*/ 1522315 h 1532055"/>
              <a:gd name="connsiteX46" fmla="*/ 2953618 w 3021543"/>
              <a:gd name="connsiteY46" fmla="*/ 1512448 h 1532055"/>
              <a:gd name="connsiteX47" fmla="*/ 3021543 w 3021543"/>
              <a:gd name="connsiteY47" fmla="*/ 1502657 h 153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532055">
                <a:moveTo>
                  <a:pt x="3021543" y="0"/>
                </a:moveTo>
                <a:lnTo>
                  <a:pt x="2963800" y="7730"/>
                </a:lnTo>
                <a:cubicBezTo>
                  <a:pt x="2907134" y="14919"/>
                  <a:pt x="2850469" y="24506"/>
                  <a:pt x="2793803" y="25704"/>
                </a:cubicBezTo>
                <a:cubicBezTo>
                  <a:pt x="2667318" y="29298"/>
                  <a:pt x="2539821" y="20911"/>
                  <a:pt x="2414348" y="31695"/>
                </a:cubicBezTo>
                <a:cubicBezTo>
                  <a:pt x="2307089" y="41281"/>
                  <a:pt x="2198818" y="30497"/>
                  <a:pt x="2091558" y="29298"/>
                </a:cubicBezTo>
                <a:cubicBezTo>
                  <a:pt x="1942812" y="28100"/>
                  <a:pt x="1793053" y="19713"/>
                  <a:pt x="1645319" y="30497"/>
                </a:cubicBezTo>
                <a:cubicBezTo>
                  <a:pt x="1510738" y="38885"/>
                  <a:pt x="1376158" y="41281"/>
                  <a:pt x="1243602" y="64048"/>
                </a:cubicBezTo>
                <a:cubicBezTo>
                  <a:pt x="1079677" y="76030"/>
                  <a:pt x="916765" y="68841"/>
                  <a:pt x="753851" y="61651"/>
                </a:cubicBezTo>
                <a:cubicBezTo>
                  <a:pt x="653675" y="56858"/>
                  <a:pt x="554511" y="41281"/>
                  <a:pt x="465465" y="123960"/>
                </a:cubicBezTo>
                <a:cubicBezTo>
                  <a:pt x="489751" y="143132"/>
                  <a:pt x="519095" y="139537"/>
                  <a:pt x="546416" y="145529"/>
                </a:cubicBezTo>
                <a:cubicBezTo>
                  <a:pt x="594986" y="157511"/>
                  <a:pt x="643557" y="169493"/>
                  <a:pt x="689091" y="192260"/>
                </a:cubicBezTo>
                <a:cubicBezTo>
                  <a:pt x="699210" y="197053"/>
                  <a:pt x="708317" y="206639"/>
                  <a:pt x="704269" y="222217"/>
                </a:cubicBezTo>
                <a:cubicBezTo>
                  <a:pt x="701234" y="234199"/>
                  <a:pt x="691115" y="234199"/>
                  <a:pt x="683020" y="236595"/>
                </a:cubicBezTo>
                <a:cubicBezTo>
                  <a:pt x="664806" y="243785"/>
                  <a:pt x="642545" y="238992"/>
                  <a:pt x="621295" y="264155"/>
                </a:cubicBezTo>
                <a:cubicBezTo>
                  <a:pt x="702245" y="277336"/>
                  <a:pt x="780160" y="252172"/>
                  <a:pt x="848968" y="304896"/>
                </a:cubicBezTo>
                <a:cubicBezTo>
                  <a:pt x="823671" y="331257"/>
                  <a:pt x="795339" y="325266"/>
                  <a:pt x="768018" y="330059"/>
                </a:cubicBezTo>
                <a:cubicBezTo>
                  <a:pt x="739685" y="334852"/>
                  <a:pt x="712365" y="343240"/>
                  <a:pt x="684032" y="348032"/>
                </a:cubicBezTo>
                <a:cubicBezTo>
                  <a:pt x="653675" y="354023"/>
                  <a:pt x="623319" y="355222"/>
                  <a:pt x="592962" y="361213"/>
                </a:cubicBezTo>
                <a:cubicBezTo>
                  <a:pt x="567666" y="366006"/>
                  <a:pt x="540345" y="357618"/>
                  <a:pt x="509988" y="387575"/>
                </a:cubicBezTo>
                <a:cubicBezTo>
                  <a:pt x="584867" y="409143"/>
                  <a:pt x="652663" y="376790"/>
                  <a:pt x="726531" y="398359"/>
                </a:cubicBezTo>
                <a:cubicBezTo>
                  <a:pt x="683020" y="417531"/>
                  <a:pt x="647604" y="411539"/>
                  <a:pt x="614212" y="422324"/>
                </a:cubicBezTo>
                <a:cubicBezTo>
                  <a:pt x="583855" y="433108"/>
                  <a:pt x="547428" y="421126"/>
                  <a:pt x="522131" y="453478"/>
                </a:cubicBezTo>
                <a:cubicBezTo>
                  <a:pt x="502905" y="478641"/>
                  <a:pt x="482668" y="482236"/>
                  <a:pt x="457370" y="467857"/>
                </a:cubicBezTo>
                <a:cubicBezTo>
                  <a:pt x="435109" y="454676"/>
                  <a:pt x="410824" y="458271"/>
                  <a:pt x="388562" y="471452"/>
                </a:cubicBezTo>
                <a:cubicBezTo>
                  <a:pt x="380468" y="476245"/>
                  <a:pt x="372372" y="482236"/>
                  <a:pt x="372372" y="494218"/>
                </a:cubicBezTo>
                <a:cubicBezTo>
                  <a:pt x="372372" y="510994"/>
                  <a:pt x="382491" y="515787"/>
                  <a:pt x="393622" y="518184"/>
                </a:cubicBezTo>
                <a:cubicBezTo>
                  <a:pt x="403741" y="520580"/>
                  <a:pt x="415883" y="522977"/>
                  <a:pt x="426002" y="520580"/>
                </a:cubicBezTo>
                <a:cubicBezTo>
                  <a:pt x="490762" y="507399"/>
                  <a:pt x="554511" y="528968"/>
                  <a:pt x="619271" y="526571"/>
                </a:cubicBezTo>
                <a:cubicBezTo>
                  <a:pt x="415883" y="578096"/>
                  <a:pt x="210471" y="561321"/>
                  <a:pt x="0" y="579294"/>
                </a:cubicBezTo>
                <a:cubicBezTo>
                  <a:pt x="27321" y="615241"/>
                  <a:pt x="62737" y="585286"/>
                  <a:pt x="83986" y="611647"/>
                </a:cubicBezTo>
                <a:cubicBezTo>
                  <a:pt x="63748" y="666766"/>
                  <a:pt x="71844" y="696722"/>
                  <a:pt x="112319" y="700317"/>
                </a:cubicBezTo>
                <a:cubicBezTo>
                  <a:pt x="151782" y="703912"/>
                  <a:pt x="194281" y="684740"/>
                  <a:pt x="215531" y="750643"/>
                </a:cubicBezTo>
                <a:cubicBezTo>
                  <a:pt x="221602" y="771014"/>
                  <a:pt x="259042" y="765023"/>
                  <a:pt x="282315" y="768617"/>
                </a:cubicBezTo>
                <a:cubicBezTo>
                  <a:pt x="332909" y="777005"/>
                  <a:pt x="386539" y="768617"/>
                  <a:pt x="435109" y="794979"/>
                </a:cubicBezTo>
                <a:cubicBezTo>
                  <a:pt x="454335" y="804565"/>
                  <a:pt x="467489" y="811754"/>
                  <a:pt x="457370" y="838116"/>
                </a:cubicBezTo>
                <a:cubicBezTo>
                  <a:pt x="447252" y="865675"/>
                  <a:pt x="460406" y="875261"/>
                  <a:pt x="476596" y="886046"/>
                </a:cubicBezTo>
                <a:cubicBezTo>
                  <a:pt x="488739" y="894433"/>
                  <a:pt x="506953" y="892037"/>
                  <a:pt x="517071" y="917200"/>
                </a:cubicBezTo>
                <a:cubicBezTo>
                  <a:pt x="410824" y="913605"/>
                  <a:pt x="307612" y="893235"/>
                  <a:pt x="202377" y="912407"/>
                </a:cubicBezTo>
                <a:cubicBezTo>
                  <a:pt x="317731" y="960337"/>
                  <a:pt x="444216" y="957940"/>
                  <a:pt x="557546" y="1013060"/>
                </a:cubicBezTo>
                <a:cubicBezTo>
                  <a:pt x="553499" y="1032232"/>
                  <a:pt x="527190" y="1023844"/>
                  <a:pt x="526178" y="1052602"/>
                </a:cubicBezTo>
                <a:cubicBezTo>
                  <a:pt x="585879" y="1082558"/>
                  <a:pt x="657723" y="1062188"/>
                  <a:pt x="720459" y="1106523"/>
                </a:cubicBezTo>
                <a:cubicBezTo>
                  <a:pt x="684032" y="1126893"/>
                  <a:pt x="650640" y="1093342"/>
                  <a:pt x="616236" y="1112514"/>
                </a:cubicBezTo>
                <a:cubicBezTo>
                  <a:pt x="627367" y="1141273"/>
                  <a:pt x="1131283" y="1318613"/>
                  <a:pt x="1222353" y="1337785"/>
                </a:cubicBezTo>
                <a:cubicBezTo>
                  <a:pt x="1407527" y="1377327"/>
                  <a:pt x="1940788" y="1477980"/>
                  <a:pt x="2087511" y="1500747"/>
                </a:cubicBezTo>
                <a:cubicBezTo>
                  <a:pt x="2200841" y="1517522"/>
                  <a:pt x="2313160" y="1530703"/>
                  <a:pt x="2425479" y="1531901"/>
                </a:cubicBezTo>
                <a:cubicBezTo>
                  <a:pt x="2553988" y="1533099"/>
                  <a:pt x="2681485" y="1527108"/>
                  <a:pt x="2809994" y="1522315"/>
                </a:cubicBezTo>
                <a:cubicBezTo>
                  <a:pt x="2858058" y="1520518"/>
                  <a:pt x="2905933" y="1517372"/>
                  <a:pt x="2953618" y="1512448"/>
                </a:cubicBezTo>
                <a:lnTo>
                  <a:pt x="3021543" y="1502657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73526" y="464235"/>
            <a:ext cx="6880274" cy="5712728"/>
          </a:xfrm>
        </p:spPr>
        <p:txBody>
          <a:bodyPr anchor="ctr">
            <a:normAutofit/>
          </a:bodyPr>
          <a:lstStyle/>
          <a:p>
            <a:pPr marL="0" indent="0" eaLnBrk="1" hangingPunct="1">
              <a:buNone/>
            </a:pPr>
            <a:r>
              <a:rPr lang="it-IT" altLang="it-IT" sz="2000" dirty="0"/>
              <a:t>C) </a:t>
            </a:r>
            <a:r>
              <a:rPr lang="it-IT" altLang="it-IT" sz="2000" i="1" dirty="0"/>
              <a:t>Rispetto</a:t>
            </a:r>
            <a:r>
              <a:rPr lang="it-IT" altLang="it-IT" sz="2000" dirty="0"/>
              <a:t>: cercare di realizzare una relazione tesa a promuovere nell’alunno, in base al principio della </a:t>
            </a:r>
            <a:r>
              <a:rPr lang="it-IT" altLang="it-IT" sz="2000" i="1" dirty="0"/>
              <a:t>reciprocità</a:t>
            </a:r>
            <a:r>
              <a:rPr lang="it-IT" altLang="it-IT" sz="2000" dirty="0"/>
              <a:t>, il rispetto e il riconoscimento dell’insegnante e dei compagni. </a:t>
            </a:r>
          </a:p>
          <a:p>
            <a:pPr marL="0" indent="0" eaLnBrk="1" hangingPunct="1">
              <a:buNone/>
            </a:pPr>
            <a:r>
              <a:rPr lang="it-IT" altLang="it-IT" sz="2000" dirty="0"/>
              <a:t>Come il docente non può considerare nessuno alla stregua di oggetto, ciò vale anche per gli alunni. 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D) </a:t>
            </a:r>
            <a:r>
              <a:rPr kumimoji="0" lang="it-IT" altLang="it-IT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Accompagnamento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Una relazione educativa che voglia essere realmente tale non può mai ‘mortificare’, ma è tenuta a sollecitare, a farsi propositiva, a lavorare sulle risorse dell’allievo, anche attraverso la </a:t>
            </a:r>
            <a:r>
              <a:rPr kumimoji="0" lang="it-IT" altLang="it-IT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regolazione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E) Responsabilizzazione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relazione educativa costruttiva, propositiva, autorevole, non è quella che chiude gli occhi, minimizza, delega, sostituisce, ma al contrario proprio perché dà fiducia, chiede una risposta attiva, aiuta a leggere gli errori, rilancia.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 eaLnBrk="1" hangingPunct="1">
              <a:buNone/>
            </a:pPr>
            <a:endParaRPr lang="it-IT" altLang="it-IT" sz="2000" dirty="0"/>
          </a:p>
        </p:txBody>
      </p:sp>
    </p:spTree>
    <p:extLst>
      <p:ext uri="{BB962C8B-B14F-4D97-AF65-F5344CB8AC3E}">
        <p14:creationId xmlns:p14="http://schemas.microsoft.com/office/powerpoint/2010/main" val="5788066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28D0AFD0-A1C1-3680-9A54-EC7D3126B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5. Gestire l’ordinarietà della vita di classe: le regole basi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8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14EA64EC-15B1-CCE2-4C46-E7DDD2334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Assumere uno stile comunicativo coerente alle finalità della scuola.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Gestire le relazioni.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Gestire i compiti di lavoro.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Curare l’ambiente dell’aula e una metodologia plurale (ascolto, azione, coinvolgimento, responsabilizzazione).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Curare la costruzione della classe.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Promuovere interazioni positive attraverso l’educazione socio-affettiva e l’insegnamento diretto delle abilità sociali.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Gestire i conflitti.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Interagire con le situazione </a:t>
            </a:r>
            <a:r>
              <a:rPr kumimoji="0" lang="it-IT" sz="2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più problematiche.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41722984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FA919FD-BDC2-496C-869B-1A165806A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it-IT" sz="6000" dirty="0">
                <a:solidFill>
                  <a:schemeClr val="bg1"/>
                </a:solidFill>
              </a:rPr>
              <a:t>A proposito della costruzione del gruppo classe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6B001A0C-079E-466A-BD53-BCBC309B7B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3710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it-IT" sz="5200"/>
              <a:t>La gestione dei conflitti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BC5AD09D-6E2F-4040-BC47-D445A5F9947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7011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it-IT" sz="5200"/>
              <a:t>Il metodo negoziale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CB984DE6-E7F0-4897-A076-66E6143E298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01890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5F50C6-A8F1-95BB-55EE-2990B3DA70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" r="-2" b="-2"/>
          <a:stretch/>
        </p:blipFill>
        <p:spPr>
          <a:xfrm>
            <a:off x="2915455" y="10"/>
            <a:ext cx="9276545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C7E335C8-7668-A50C-8DDF-DF4F3C774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16" y="2852381"/>
            <a:ext cx="3161940" cy="264024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6. Modulare la comunicazione a seconda delle situazioni</a:t>
            </a:r>
          </a:p>
        </p:txBody>
      </p:sp>
    </p:spTree>
    <p:extLst>
      <p:ext uri="{BB962C8B-B14F-4D97-AF65-F5344CB8AC3E}">
        <p14:creationId xmlns:p14="http://schemas.microsoft.com/office/powerpoint/2010/main" val="6165458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C68A55F-7B32-44D8-AEE5-1AF405326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1AAA2C-FBBE-42AA-B869-31D524B76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320" y="6112341"/>
            <a:ext cx="10835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937BBF-9326-4230-AB1B-F1795E350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045208" y="4686084"/>
            <a:ext cx="54864" cy="2834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7" name="Segnaposto contenuto 4">
            <a:extLst>
              <a:ext uri="{FF2B5EF4-FFF2-40B4-BE49-F238E27FC236}">
                <a16:creationId xmlns:a16="http://schemas.microsoft.com/office/drawing/2014/main" id="{DA0DD40F-2F6E-7BA0-0A4C-356DEEE70C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2399634"/>
              </p:ext>
            </p:extLst>
          </p:nvPr>
        </p:nvGraphicFramePr>
        <p:xfrm>
          <a:off x="4041648" y="429030"/>
          <a:ext cx="7452360" cy="5459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75597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AEB01F9-5899-2AB4-29E6-87703280A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 principali approcci di fronte alle situazioni problematiche secondo Brophy.</a:t>
            </a:r>
          </a:p>
        </p:txBody>
      </p:sp>
      <p:grpSp>
        <p:nvGrpSpPr>
          <p:cNvPr id="23" name="Group 1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4" name="Rectangle 1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1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B1B7523B-6106-498A-B714-4B455D615B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0675413"/>
              </p:ext>
            </p:extLst>
          </p:nvPr>
        </p:nvGraphicFramePr>
        <p:xfrm>
          <a:off x="5922492" y="672977"/>
          <a:ext cx="5536001" cy="5453297"/>
        </p:xfrm>
        <a:graphic>
          <a:graphicData uri="http://schemas.openxmlformats.org/drawingml/2006/table">
            <a:tbl>
              <a:tblPr firstRow="1" firstCol="1" bandRow="1"/>
              <a:tblGrid>
                <a:gridCol w="5536001">
                  <a:extLst>
                    <a:ext uri="{9D8B030D-6E8A-4147-A177-3AD203B41FA5}">
                      <a16:colId xmlns:a16="http://schemas.microsoft.com/office/drawing/2014/main" val="574487668"/>
                    </a:ext>
                  </a:extLst>
                </a:gridCol>
              </a:tblGrid>
              <a:tr h="859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Tenere sotto controllo e cercare di far scomparire il comportamento solo attraverso richiami verbali, oppure, in certi casi, con note</a:t>
                      </a:r>
                    </a:p>
                  </a:txBody>
                  <a:tcPr marL="30551" marR="30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9591548"/>
                  </a:ext>
                </a:extLst>
              </a:tr>
              <a:tr h="8595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Cercare di cambiare progressivamente il comportamento alternando momenti di ascolto, ‘tolleranza’ e momenti di richiamo</a:t>
                      </a:r>
                    </a:p>
                  </a:txBody>
                  <a:tcPr marL="30551" marR="30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3415525"/>
                  </a:ext>
                </a:extLst>
              </a:tr>
              <a:tr h="574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Tentare di cambiare le credenze e gli atteggiamenti dello studente mediante persuasione o appelli alla ragione.</a:t>
                      </a:r>
                    </a:p>
                  </a:txBody>
                  <a:tcPr marL="30551" marR="30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6724759"/>
                  </a:ext>
                </a:extLst>
              </a:tr>
              <a:tr h="5749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Fornire allo studente istruzioni, esempi, strategie per gestire il comportamento e modificarlo.</a:t>
                      </a:r>
                    </a:p>
                  </a:txBody>
                  <a:tcPr marL="30551" marR="30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7517567"/>
                  </a:ext>
                </a:extLst>
              </a:tr>
              <a:tr h="5749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Provare ad individuare, eventualmente anche con lo studente e la famiglia, la causa del comportamento.</a:t>
                      </a:r>
                    </a:p>
                  </a:txBody>
                  <a:tcPr marL="30551" marR="30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2738887"/>
                  </a:ext>
                </a:extLst>
              </a:tr>
              <a:tr h="8595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Assicurare incoraggiamento o altri interventi di sostegno destinati a sviluppare una fiducia più grande e un concetto di sé più positivo</a:t>
                      </a:r>
                    </a:p>
                  </a:txBody>
                  <a:tcPr marL="30551" marR="30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8590543"/>
                  </a:ext>
                </a:extLst>
              </a:tr>
              <a:tr h="5749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Attivare un progetto di intervento che responsabilizzi il ragazzo ed, eventualmente, la sua famiglia</a:t>
                      </a:r>
                    </a:p>
                  </a:txBody>
                  <a:tcPr marL="30551" marR="30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4170110"/>
                  </a:ext>
                </a:extLst>
              </a:tr>
              <a:tr h="5749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Proporre allo studente un supporto consulenziale (ad esempio: sportello di ascolto)</a:t>
                      </a:r>
                    </a:p>
                  </a:txBody>
                  <a:tcPr marL="30551" marR="30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7916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75971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 sz="4200"/>
              <a:t>Proviamo ad ordinare pedagogicamente gli approcci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928616"/>
          </a:xfrm>
        </p:spPr>
        <p:txBody>
          <a:bodyPr>
            <a:noAutofit/>
          </a:bodyPr>
          <a:lstStyle/>
          <a:p>
            <a:r>
              <a:rPr lang="it-IT" sz="1800" b="1" i="1" dirty="0"/>
              <a:t>Strategia relazionale di base</a:t>
            </a:r>
            <a:r>
              <a:rPr lang="it-IT" sz="1800" dirty="0"/>
              <a:t>: </a:t>
            </a:r>
          </a:p>
          <a:p>
            <a:pPr marL="0" indent="0">
              <a:buNone/>
            </a:pPr>
            <a:r>
              <a:rPr lang="it-IT" sz="1800" dirty="0"/>
              <a:t>Assicurare incoraggiamento…</a:t>
            </a:r>
          </a:p>
          <a:p>
            <a:pPr>
              <a:buFont typeface="Arial" charset="0"/>
              <a:buChar char="•"/>
            </a:pPr>
            <a:r>
              <a:rPr lang="it-IT" sz="1800" b="1" i="1" dirty="0"/>
              <a:t>Strategie ordinarie di contenimento</a:t>
            </a:r>
          </a:p>
          <a:p>
            <a:pPr marL="0" indent="0">
              <a:buNone/>
            </a:pPr>
            <a:r>
              <a:rPr lang="it-IT" sz="1800" dirty="0"/>
              <a:t>Richiami verbali o scritti</a:t>
            </a:r>
          </a:p>
          <a:p>
            <a:pPr marL="0" indent="0">
              <a:buNone/>
            </a:pPr>
            <a:r>
              <a:rPr lang="it-IT" sz="1800" dirty="0"/>
              <a:t>Appelli alla ragione</a:t>
            </a:r>
          </a:p>
          <a:p>
            <a:pPr>
              <a:buFont typeface="Arial" charset="0"/>
              <a:buChar char="•"/>
            </a:pPr>
            <a:r>
              <a:rPr lang="it-IT" sz="1800" b="1" i="1" dirty="0"/>
              <a:t>Strategie di media complessità attuate con intenzionalità formativa</a:t>
            </a:r>
          </a:p>
          <a:p>
            <a:pPr marL="0" indent="0">
              <a:buNone/>
            </a:pPr>
            <a:r>
              <a:rPr lang="it-IT" sz="1800" dirty="0"/>
              <a:t>Cercare di cambiare progressivamente il comportamento;</a:t>
            </a:r>
          </a:p>
          <a:p>
            <a:pPr marL="0" indent="0">
              <a:buNone/>
            </a:pPr>
            <a:r>
              <a:rPr lang="it-IT" sz="1800" dirty="0"/>
              <a:t>Fornire allo studente istruzioni</a:t>
            </a:r>
          </a:p>
          <a:p>
            <a:pPr>
              <a:buFont typeface="Arial" charset="0"/>
              <a:buChar char="•"/>
            </a:pPr>
            <a:r>
              <a:rPr lang="it-IT" sz="1800" b="1" i="1" dirty="0"/>
              <a:t>Strategie più complesse che si attivano solo in determinati casi</a:t>
            </a:r>
          </a:p>
          <a:p>
            <a:pPr marL="0" indent="0">
              <a:buNone/>
            </a:pPr>
            <a:r>
              <a:rPr lang="it-IT" sz="1800" dirty="0"/>
              <a:t>Individuare, assieme ad altri soggetti, le cause</a:t>
            </a:r>
          </a:p>
          <a:p>
            <a:pPr marL="0" indent="0">
              <a:buNone/>
            </a:pPr>
            <a:r>
              <a:rPr lang="it-IT" sz="1800" dirty="0"/>
              <a:t>Attivare un progetto individuale</a:t>
            </a:r>
          </a:p>
          <a:p>
            <a:pPr marL="0" indent="0">
              <a:buNone/>
            </a:pPr>
            <a:r>
              <a:rPr lang="it-IT" sz="1800" dirty="0"/>
              <a:t>Supporto lo studente attraverso attività consulenziali</a:t>
            </a:r>
          </a:p>
        </p:txBody>
      </p:sp>
    </p:spTree>
    <p:extLst>
      <p:ext uri="{BB962C8B-B14F-4D97-AF65-F5344CB8AC3E}">
        <p14:creationId xmlns:p14="http://schemas.microsoft.com/office/powerpoint/2010/main" val="748624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B79E3C3E-771D-E171-BD08-2640935CC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 </a:t>
            </a:r>
            <a:r>
              <a:rPr lang="en-US" i="1" kern="12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Avere</a:t>
            </a:r>
            <a:r>
              <a:rPr lang="en-US" i="1" kern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i="1" kern="12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presente</a:t>
            </a:r>
            <a:r>
              <a:rPr lang="en-US" i="1" kern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la </a:t>
            </a:r>
            <a:r>
              <a:rPr lang="en-US" i="1" kern="12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realtà</a:t>
            </a:r>
            <a:r>
              <a:rPr lang="en-US" i="1" kern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i="1" kern="12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della</a:t>
            </a:r>
            <a:r>
              <a:rPr lang="en-US" i="1" kern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i="1" kern="12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classe</a:t>
            </a:r>
            <a:r>
              <a:rPr lang="en-US" i="1" kern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i="1" kern="12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nel</a:t>
            </a:r>
            <a:r>
              <a:rPr lang="en-US" i="1" kern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i="1" kern="12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suo</a:t>
            </a:r>
            <a:r>
              <a:rPr lang="en-US" i="1" kern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i="1" kern="12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insieme</a:t>
            </a:r>
            <a:endParaRPr lang="en-US" i="1" kern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992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E2F58BF-12E5-4B5A-AD25-4DAAA274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A99C0EB4-7061-3843-884F-2FED59260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7. </a:t>
            </a:r>
            <a:r>
              <a:rPr lang="en-US" sz="4800" i="1"/>
              <a:t>Considerare le tipologie di difficoltà</a:t>
            </a:r>
          </a:p>
        </p:txBody>
      </p:sp>
      <p:sp>
        <p:nvSpPr>
          <p:cNvPr id="12" name="!!accent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9E9200-A01C-08A8-39C1-55B50BEA14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09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3977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138266"/>
            <a:ext cx="9738257" cy="110712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it-IT" sz="3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(Brophy 1999)</a:t>
            </a:r>
          </a:p>
        </p:txBody>
      </p:sp>
      <p:cxnSp>
        <p:nvCxnSpPr>
          <p:cNvPr id="21511" name="Straight Connector 21510">
            <a:extLst>
              <a:ext uri="{FF2B5EF4-FFF2-40B4-BE49-F238E27FC236}">
                <a16:creationId xmlns:a16="http://schemas.microsoft.com/office/drawing/2014/main" id="{D2C4353C-C927-1758-0BEF-21E9E0D81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483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0769578"/>
              </p:ext>
            </p:extLst>
          </p:nvPr>
        </p:nvGraphicFramePr>
        <p:xfrm>
          <a:off x="1253976" y="2669383"/>
          <a:ext cx="9684050" cy="3123832"/>
        </p:xfrm>
        <a:graphic>
          <a:graphicData uri="http://schemas.openxmlformats.org/drawingml/2006/table">
            <a:tbl>
              <a:tblPr/>
              <a:tblGrid>
                <a:gridCol w="2348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4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57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2196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Studenti con problemi di successo scolastico</a:t>
                      </a:r>
                      <a:endParaRPr kumimoji="0" lang="it-IT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8096" marR="78096" marT="39048" marB="390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Studenti con problemi di ostilità</a:t>
                      </a:r>
                      <a:endParaRPr kumimoji="0" lang="it-IT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8096" marR="78096" marT="39048" marB="390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Studenti con problemi di adattamento al ruolo studente</a:t>
                      </a:r>
                      <a:endParaRPr kumimoji="0" lang="it-IT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8096" marR="78096" marT="39048" marB="390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Studenti con problemi di relazioni sociali</a:t>
                      </a:r>
                      <a:endParaRPr kumimoji="0" lang="it-IT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8096" marR="78096" marT="39048" marB="390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909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Studenti scarsi e lenti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8096" marR="78096" marT="39048" marB="390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Studenti ostili-aggressivi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8096" marR="78096" marT="39048" marB="390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Studenti iperattivi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8096" marR="78096" marT="39048" marB="390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Studenti rifiutati dai compagni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8096" marR="78096" marT="39048" marB="390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909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Studenti con sindrome di fallimento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8096" marR="78096" marT="39048" marB="390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Studenti passivo-aggressivi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8096" marR="78096" marT="39048" marB="390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Studenti facili a distrarsi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8096" marR="78096" marT="39048" marB="390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Studenti timidi e introversi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8096" marR="78096" marT="39048" marB="390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909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Studenti troppo perfezionisti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8096" marR="78096" marT="39048" marB="390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Studenti ribelli e provocatori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8096" marR="78096" marT="39048" marB="390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Studenti immaturi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8096" marR="78096" marT="39048" marB="390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8096" marR="78096" marT="39048" marB="390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7909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Studenti demotivati (underachiever)</a:t>
                      </a: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8096" marR="78096" marT="39048" marB="390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8096" marR="78096" marT="39048" marB="390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8096" marR="78096" marT="39048" marB="390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8096" marR="78096" marT="39048" marB="390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70189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9144000" cy="719138"/>
          </a:xfrm>
          <a:solidFill>
            <a:srgbClr val="003366"/>
          </a:solidFill>
        </p:spPr>
        <p:txBody>
          <a:bodyPr/>
          <a:lstStyle/>
          <a:p>
            <a:r>
              <a:rPr lang="it-IT" altLang="it-IT" sz="2000">
                <a:solidFill>
                  <a:schemeClr val="bg1"/>
                </a:solidFill>
                <a:latin typeface="Trebuchet MS" pitchFamily="34" charset="0"/>
              </a:rPr>
              <a:t>Esempio: Studenti con difficoltà nella gestione dell’aggressività (Triani, 2013)</a:t>
            </a:r>
          </a:p>
        </p:txBody>
      </p:sp>
      <p:graphicFrame>
        <p:nvGraphicFramePr>
          <p:cNvPr id="59409" name="Group 17"/>
          <p:cNvGraphicFramePr>
            <a:graphicFrameLocks noGrp="1"/>
          </p:cNvGraphicFramePr>
          <p:nvPr>
            <p:ph idx="4294967295"/>
          </p:nvPr>
        </p:nvGraphicFramePr>
        <p:xfrm>
          <a:off x="1847850" y="908050"/>
          <a:ext cx="8604250" cy="5059680"/>
        </p:xfrm>
        <a:graphic>
          <a:graphicData uri="http://schemas.openxmlformats.org/drawingml/2006/table">
            <a:tbl>
              <a:tblPr/>
              <a:tblGrid>
                <a:gridCol w="2868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8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264"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B2C1D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9BBB59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9BBB59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Segnali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B2C1D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9BBB59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9BBB59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Cosa  è bene fare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B2C1D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9BBB59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9BBB59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Cosa  è bene evitare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4099"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B2C1D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9BBB59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9BBB59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Labilità emotiva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Crisi di collera improvvisi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Uso reiterato del non rispetto delle regole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Uso reiterato della prepotenza, delle minacce, anche attraverso forme poco appariscenti (dispetti, violenze verbali, ricatti) Negazione dei comportamenti ostili messi in atto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Frequenti comportamenti di sfida nei confronti dell’insegnante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B2C1D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9BBB59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9BBB59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rebuchet MS" pitchFamily="34" charset="0"/>
                        </a:rPr>
                        <a:t>Disposizione relazionale</a:t>
                      </a: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 verso la persona e ‘ferma’ verso il comportamento aggressivo 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rebuchet MS" pitchFamily="34" charset="0"/>
                        </a:rPr>
                        <a:t>Aiuto</a:t>
                      </a: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 nel modo di elaborare le informazioni sociali 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rebuchet MS" pitchFamily="34" charset="0"/>
                        </a:rPr>
                        <a:t>Aiuto</a:t>
                      </a: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 nel riconoscere e gestire le proprie emozioni (es.: distinguendo tra emozione e comportamento) 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rebuchet MS" pitchFamily="34" charset="0"/>
                        </a:rPr>
                        <a:t>Aiuto </a:t>
                      </a: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nel modo di gestire i conflitti e nell’imparare le abilità sociali 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Presentazione di modelli di comportamento diversi che permettono di rompere il comportamento stereotipato 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rebuchet MS" pitchFamily="34" charset="0"/>
                        </a:rPr>
                        <a:t>Evitare </a:t>
                      </a: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che l’aggressività produca benefici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rebuchet MS" pitchFamily="34" charset="0"/>
                        </a:rPr>
                        <a:t>Concordare</a:t>
                      </a: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, quando possibile, con la famiglia, alcuni obiettivi su cui lavorare insieme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B2C1DB"/>
                        </a:buClr>
                        <a:buSzPct val="8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9BBB59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9BBB59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Manifestare apertamente la propria rabbia 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Contrapporre continuamente ad un atteggiamento oppositivo un medesimo stile di opposizione 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56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Studenti con difficoltà di attenzione (Triani 2013)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7301596"/>
              </p:ext>
            </p:extLst>
          </p:nvPr>
        </p:nvGraphicFramePr>
        <p:xfrm>
          <a:off x="2135560" y="1626726"/>
          <a:ext cx="8280920" cy="51206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760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0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0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22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Times New Roman"/>
                          <a:ea typeface="Cambria"/>
                        </a:rPr>
                        <a:t>Quali sono alcuni segnali</a:t>
                      </a:r>
                    </a:p>
                  </a:txBody>
                  <a:tcPr marL="51302" marR="51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  <a:latin typeface="Times New Roman"/>
                          <a:ea typeface="Cambria"/>
                        </a:rPr>
                        <a:t>Che cosa è bene fare</a:t>
                      </a:r>
                    </a:p>
                  </a:txBody>
                  <a:tcPr marL="51302" marR="51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  <a:latin typeface="Times New Roman"/>
                          <a:ea typeface="Cambria"/>
                        </a:rPr>
                        <a:t>Che cosa è bene evitare</a:t>
                      </a:r>
                    </a:p>
                  </a:txBody>
                  <a:tcPr marL="51302" marR="51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6989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it-IT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Non riescono a stare fermi e ‘si muovono’ anche da seduti;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it-IT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Interrompono continuamente le attività degli altri senza preoccuparsene troppo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it-IT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Hanno un arco di attenzione breve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it-IT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Hanno difficoltà ad adattarsi ai cambiamenti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it-IT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Non sanno aspettare e non tollerano le frustrazioni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it-IT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Hanno difficoltà a pianificare e organizzare la propria attività</a:t>
                      </a:r>
                    </a:p>
                  </a:txBody>
                  <a:tcPr marL="51302" marR="51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it-IT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Intervenire sul contesto di apprendimento: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it-IT" sz="1600" dirty="0">
                          <a:effectLst/>
                          <a:latin typeface="Times New Roman"/>
                          <a:ea typeface="Cambria"/>
                        </a:rPr>
                        <a:t>facendo attenzione alla collocazione degli studenti in classe: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it-IT" sz="1600" dirty="0">
                          <a:effectLst/>
                          <a:latin typeface="Times New Roman"/>
                          <a:ea typeface="Cambria"/>
                        </a:rPr>
                        <a:t>assegnando piccoli incarichi che permettano allo studente di muoversi e di sentirsi utile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it-IT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Curare il contatto visivo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it-IT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Servirsi dei nomi degli studenti e utilizzarli spesso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it-IT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Insegnare alcuni comportamenti e rinforzare i successi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it-IT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Porre una particolare attenzione alla chiarezza delle consegne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it-IT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Rinforzare con coerenza le regole</a:t>
                      </a:r>
                    </a:p>
                  </a:txBody>
                  <a:tcPr marL="51302" marR="51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it-IT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Reiterare comportamenti e richiami che non producono cambiamenti reali nell’alunno (es: fare sempre lo stesso richiamo; accrescere il numero delle ‘note’)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it-IT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Condurre un ‘braccio di </a:t>
                      </a:r>
                      <a:r>
                        <a:rPr lang="it-IT" sz="1600" dirty="0" err="1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ferro’</a:t>
                      </a:r>
                      <a:r>
                        <a:rPr lang="it-IT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 continuo sui singoli aspetti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it-IT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Utilizzare un solo modo per condurre l’attività didattica</a:t>
                      </a:r>
                    </a:p>
                  </a:txBody>
                  <a:tcPr marL="51302" marR="51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21551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2135561" y="1600023"/>
          <a:ext cx="7704855" cy="52120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568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8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8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68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Times New Roman"/>
                          <a:ea typeface="Cambria"/>
                        </a:rPr>
                        <a:t>Quali sono alcuni segnali</a:t>
                      </a:r>
                    </a:p>
                  </a:txBody>
                  <a:tcPr marL="51302" marR="51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/>
                          <a:ea typeface="Cambria"/>
                        </a:rPr>
                        <a:t>Che cosa è bene fare</a:t>
                      </a:r>
                    </a:p>
                  </a:txBody>
                  <a:tcPr marL="51302" marR="51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/>
                          <a:ea typeface="Cambria"/>
                        </a:rPr>
                        <a:t>Che cosa è bene evitare</a:t>
                      </a:r>
                    </a:p>
                  </a:txBody>
                  <a:tcPr marL="51302" marR="51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915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endParaRPr lang="it-IT" sz="1800" dirty="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51302" marR="51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it-IT" sz="18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Tenere un tono della voce ben ritmato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it-IT" sz="18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Aumentare il ritmo e la varietà delle lezioni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it-IT" sz="18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Cominciare con sessioni di lavoro breve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it-IT" sz="18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Prevedere momenti di pausa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it-IT" sz="18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Rendere più partecipata l’azione dello studente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it-IT" sz="18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Aiutare a conservare le tracce di ciò che si sta facendo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it-IT" sz="18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Concordare con la famiglia degli obiettivi su cui lavorare insieme</a:t>
                      </a:r>
                    </a:p>
                  </a:txBody>
                  <a:tcPr marL="51302" marR="51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endParaRPr lang="it-IT" sz="1800" dirty="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51302" marR="51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1888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2074"/>
          </a:xfrm>
        </p:spPr>
        <p:txBody>
          <a:bodyPr>
            <a:normAutofit/>
          </a:bodyPr>
          <a:lstStyle/>
          <a:p>
            <a:r>
              <a:rPr lang="it-IT" sz="2400" dirty="0"/>
              <a:t>Studenti con lievi difficoltà di apprendimento (Triani 2013)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1524000" y="908720"/>
          <a:ext cx="9144000" cy="60960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047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7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6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09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Times New Roman"/>
                          <a:ea typeface="Cambria"/>
                        </a:rPr>
                        <a:t>Quali sono alcuni segnali</a:t>
                      </a: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  <a:latin typeface="Times New Roman"/>
                          <a:ea typeface="Cambria"/>
                        </a:rPr>
                        <a:t>Che cosa è bene fare</a:t>
                      </a: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  <a:latin typeface="Times New Roman"/>
                          <a:ea typeface="Cambria"/>
                        </a:rPr>
                        <a:t>Che cosa è bene evitare</a:t>
                      </a: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6237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it-IT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Fanno progressi molto lenti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it-IT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Hanno difficoltà a seguire le indicazioni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it-IT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Fanno fatica a completare il lavoro assegnato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it-IT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Hanno una limitata capacità di memoria e di elaborazione delle informazioni</a:t>
                      </a: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it-IT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Definire, concordandolo tra insegnanti e con il coinvolgimento della famiglia, degli obiettivi ad hoc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it-IT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Strutturare le richieste precisando sempre i compiti da svolgere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it-IT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Mantenere uno sguardo di fiducia sul ragazzo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it-IT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Mostrare attenzione, ad esempio mantenere con lo studente un contatto frequente con gli occhi, oppure (in alcuni casi) farlo sedere in prima fila nella classe, o vicino alla cattedra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it-IT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Mantenere la motivazione, ad es. richiamando l’attenzione sui successi e mandando note positive a casa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it-IT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Affiancare lo studente nei lavori, anche attraverso l’aiuto dei compagni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Times New Roman"/>
                          <a:ea typeface="Cambria"/>
                        </a:rPr>
                        <a:t> </a:t>
                      </a: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it-IT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Richiamare esclusivamente l’importanza dell’impegno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it-IT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Mettere in luce gli insuccessi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Times New Roman"/>
                          <a:ea typeface="Cambria"/>
                        </a:rPr>
                        <a:t> </a:t>
                      </a: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46020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Studenti con difficoltà di integrazione (Triani 2013)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1991543" y="1412777"/>
          <a:ext cx="8352929" cy="521283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78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4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4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6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  <a:latin typeface="Times New Roman"/>
                          <a:ea typeface="Cambria"/>
                        </a:rPr>
                        <a:t>Quali sono alcuni segnali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  <a:latin typeface="Times New Roman"/>
                          <a:ea typeface="Cambria"/>
                        </a:rPr>
                        <a:t>Che cosa è bene fare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  <a:latin typeface="Times New Roman"/>
                          <a:ea typeface="Cambria"/>
                        </a:rPr>
                        <a:t>Che cosa è bene evitare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4523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it-IT" sz="160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Scarsa disinvoltura nelle relazioni sociali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it-IT" sz="160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Poca capacità di coinvolgere gli altri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it-IT" sz="160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Poca capacità di rendersi piacevoli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it-IT" sz="160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Rifiuto di lavorare con gli altri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it-IT" sz="160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Messa in atto, in alcuni casi, di comportamenti disturbanti e ostili nei confronti dei compagni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it-IT" sz="160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Lavorare con la classe: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arenR"/>
                        <a:tabLst>
                          <a:tab pos="457200" algn="l"/>
                        </a:tabLst>
                      </a:pPr>
                      <a:r>
                        <a:rPr lang="it-IT" sz="1600">
                          <a:effectLst/>
                          <a:latin typeface="Times New Roman"/>
                          <a:ea typeface="Cambria"/>
                        </a:rPr>
                        <a:t>Insegnare abilità sociali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arenR"/>
                        <a:tabLst>
                          <a:tab pos="457200" algn="l"/>
                        </a:tabLst>
                      </a:pPr>
                      <a:r>
                        <a:rPr lang="it-IT" sz="1600">
                          <a:effectLst/>
                          <a:latin typeface="Times New Roman"/>
                          <a:ea typeface="Cambria"/>
                        </a:rPr>
                        <a:t>Attivare lavori in piccoli gruppi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arenR"/>
                        <a:tabLst>
                          <a:tab pos="457200" algn="l"/>
                        </a:tabLst>
                      </a:pPr>
                      <a:r>
                        <a:rPr lang="it-IT" sz="1600">
                          <a:effectLst/>
                          <a:latin typeface="Times New Roman"/>
                          <a:ea typeface="Cambria"/>
                        </a:rPr>
                        <a:t>Ruotare regolarmente e in modo ragionato i posti nella classe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it-IT" sz="160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Lavorare con il singolo: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arenR"/>
                        <a:tabLst>
                          <a:tab pos="457200" algn="l"/>
                        </a:tabLst>
                      </a:pPr>
                      <a:r>
                        <a:rPr lang="it-IT" sz="1600">
                          <a:effectLst/>
                          <a:latin typeface="Times New Roman"/>
                          <a:ea typeface="Cambria"/>
                        </a:rPr>
                        <a:t>Favorire esperienze di successo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arenR"/>
                        <a:tabLst>
                          <a:tab pos="457200" algn="l"/>
                        </a:tabLst>
                      </a:pPr>
                      <a:r>
                        <a:rPr lang="it-IT" sz="1600">
                          <a:effectLst/>
                          <a:latin typeface="Times New Roman"/>
                          <a:ea typeface="Cambria"/>
                        </a:rPr>
                        <a:t>Rafforzare comportamenti positivi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arenR"/>
                        <a:tabLst>
                          <a:tab pos="457200" algn="l"/>
                        </a:tabLst>
                      </a:pPr>
                      <a:r>
                        <a:rPr lang="it-IT" sz="1600">
                          <a:effectLst/>
                          <a:latin typeface="Times New Roman"/>
                          <a:ea typeface="Cambria"/>
                        </a:rPr>
                        <a:t>Aiutarlo a leggere i comportamenti che incidono negativamente nella costruzione della relazione con i compagni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arenR"/>
                        <a:tabLst>
                          <a:tab pos="457200" algn="l"/>
                        </a:tabLst>
                      </a:pPr>
                      <a:r>
                        <a:rPr lang="it-IT" sz="1600">
                          <a:effectLst/>
                          <a:latin typeface="Times New Roman"/>
                          <a:ea typeface="Cambria"/>
                        </a:rPr>
                        <a:t>Confrontarsi con la famiglia per concordare linee comuni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it-IT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Etichettare di fronte ai compagni la scarsa capacità relazionale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it-IT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Limitarsi a richiamare l’importanza di avere una buona relazione tra compagni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it-IT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Mantenere ,durante l’anno, sempre la stessa disposizione in classe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it-IT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Cambiare, durante l’anno, i posti nella classe casualmente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97036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Breve bibliografia di riferimento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altLang="it-IT" dirty="0"/>
              <a:t>J. </a:t>
            </a:r>
            <a:r>
              <a:rPr lang="it-IT" altLang="it-IT" dirty="0" err="1"/>
              <a:t>Brophy</a:t>
            </a:r>
            <a:r>
              <a:rPr lang="it-IT" altLang="it-IT" dirty="0"/>
              <a:t>, </a:t>
            </a:r>
            <a:r>
              <a:rPr lang="it-IT" altLang="it-IT" i="1" dirty="0"/>
              <a:t>Insegnare a studenti con problemi</a:t>
            </a:r>
            <a:r>
              <a:rPr lang="it-IT" altLang="it-IT" dirty="0"/>
              <a:t>, LAS, Roma 1999.</a:t>
            </a:r>
          </a:p>
          <a:p>
            <a:r>
              <a:rPr lang="it-IT" altLang="it-IT" dirty="0"/>
              <a:t>M. </a:t>
            </a:r>
            <a:r>
              <a:rPr lang="it-IT" altLang="it-IT" dirty="0" err="1"/>
              <a:t>Comoglio</a:t>
            </a:r>
            <a:r>
              <a:rPr lang="it-IT" altLang="it-IT" dirty="0"/>
              <a:t> - M.A. Cardoso, </a:t>
            </a:r>
            <a:r>
              <a:rPr lang="it-IT" altLang="it-IT" i="1" dirty="0"/>
              <a:t>Insegnare ad apprendere in gruppo. Il Cooperative Learning</a:t>
            </a:r>
            <a:r>
              <a:rPr lang="it-IT" altLang="it-IT" dirty="0"/>
              <a:t>, Las, Roma 1996</a:t>
            </a:r>
          </a:p>
          <a:p>
            <a:r>
              <a:rPr lang="it-IT" altLang="it-IT" dirty="0"/>
              <a:t>L. D’Alonzo, </a:t>
            </a:r>
            <a:r>
              <a:rPr lang="it-IT" altLang="it-IT" i="1" dirty="0"/>
              <a:t>Come fare per gestire la classe nella pratica didattica</a:t>
            </a:r>
            <a:r>
              <a:rPr lang="it-IT" altLang="it-IT" dirty="0"/>
              <a:t>, Giunti, Firenze 2012.</a:t>
            </a:r>
          </a:p>
          <a:p>
            <a:r>
              <a:rPr lang="it-IT" dirty="0"/>
              <a:t>C. Girelli, </a:t>
            </a:r>
            <a:r>
              <a:rPr lang="it-IT" i="1" dirty="0"/>
              <a:t>Costruire il gruppo classe</a:t>
            </a:r>
            <a:r>
              <a:rPr lang="it-IT" dirty="0"/>
              <a:t>, La Scuola, Brescia 1999.</a:t>
            </a:r>
          </a:p>
          <a:p>
            <a:r>
              <a:rPr lang="it-IT" dirty="0"/>
              <a:t>L. </a:t>
            </a:r>
            <a:r>
              <a:rPr lang="it-IT" dirty="0" err="1"/>
              <a:t>Tuffanelli</a:t>
            </a:r>
            <a:r>
              <a:rPr lang="it-IT" dirty="0"/>
              <a:t> – D. </a:t>
            </a:r>
            <a:r>
              <a:rPr lang="it-IT" dirty="0" err="1"/>
              <a:t>Ianes</a:t>
            </a:r>
            <a:r>
              <a:rPr lang="it-IT" dirty="0"/>
              <a:t>, </a:t>
            </a:r>
            <a:r>
              <a:rPr lang="it-IT" i="1" dirty="0"/>
              <a:t>La gestione della classe</a:t>
            </a:r>
            <a:r>
              <a:rPr lang="it-IT" dirty="0"/>
              <a:t>, Erickson, Trento 2011.</a:t>
            </a:r>
          </a:p>
          <a:p>
            <a:r>
              <a:rPr lang="it-IT" dirty="0"/>
              <a:t>Comune di Piacenza – </a:t>
            </a:r>
            <a:r>
              <a:rPr lang="it-IT" i="1" dirty="0"/>
              <a:t>Università Cattolica del Sacro Cuore, Vademecum per il disagio scolastico</a:t>
            </a:r>
            <a:r>
              <a:rPr lang="it-IT" dirty="0"/>
              <a:t>, a cura di P. Triani e A. Gromi, Piacenza 2013.</a:t>
            </a:r>
          </a:p>
          <a:p>
            <a:r>
              <a:rPr lang="it-IT" dirty="0"/>
              <a:t>P. Triani, </a:t>
            </a:r>
            <a:r>
              <a:rPr lang="it-IT" i="1" dirty="0"/>
              <a:t>La collaborazione educativa</a:t>
            </a:r>
            <a:r>
              <a:rPr lang="it-IT" dirty="0"/>
              <a:t>, </a:t>
            </a:r>
            <a:r>
              <a:rPr lang="it-IT" dirty="0" err="1"/>
              <a:t>Scholé</a:t>
            </a:r>
            <a:r>
              <a:rPr lang="it-IT" dirty="0"/>
              <a:t>, Brescia 2018.</a:t>
            </a:r>
          </a:p>
        </p:txBody>
      </p:sp>
    </p:spTree>
    <p:extLst>
      <p:ext uri="{BB962C8B-B14F-4D97-AF65-F5344CB8AC3E}">
        <p14:creationId xmlns:p14="http://schemas.microsoft.com/office/powerpoint/2010/main" val="4100245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A602B33B-A31D-F95B-8E1C-A2B1718B8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algn="just"/>
            <a:r>
              <a:rPr lang="it-IT" sz="2400" dirty="0"/>
              <a:t>Non esiste una classe ‘ideale’.</a:t>
            </a:r>
          </a:p>
          <a:p>
            <a:pPr algn="just"/>
            <a:r>
              <a:rPr lang="it-IT" sz="2400" dirty="0"/>
              <a:t>Ogni classe è un microcosmo</a:t>
            </a:r>
          </a:p>
          <a:p>
            <a:pPr algn="just"/>
            <a:r>
              <a:rPr lang="it-IT" sz="2400" dirty="0"/>
              <a:t>Esistono classe che più o meno complesse da gestire, per una pluralità di fattori.</a:t>
            </a:r>
          </a:p>
          <a:p>
            <a:pPr algn="just"/>
            <a:r>
              <a:rPr lang="it-IT" sz="2400" dirty="0"/>
              <a:t>Il rischio è quello di lasciarsi abbattere dalla distanza tra le aspettative personale e la realtà e quello di fermarsi ad una lettura superficiale.</a:t>
            </a:r>
          </a:p>
          <a:p>
            <a:pPr algn="just"/>
            <a:r>
              <a:rPr lang="it-IT" sz="2400" dirty="0"/>
              <a:t>Un primo aspetto fondamentale nella gestione della classe è quello di cercare </a:t>
            </a:r>
            <a:r>
              <a:rPr lang="it-IT" sz="2400" i="1" dirty="0"/>
              <a:t>di averne un quadro d’insieme </a:t>
            </a:r>
            <a:r>
              <a:rPr lang="it-IT" sz="2400" dirty="0"/>
              <a:t>(possibilmente condiviso).</a:t>
            </a:r>
          </a:p>
        </p:txBody>
      </p:sp>
    </p:spTree>
    <p:extLst>
      <p:ext uri="{BB962C8B-B14F-4D97-AF65-F5344CB8AC3E}">
        <p14:creationId xmlns:p14="http://schemas.microsoft.com/office/powerpoint/2010/main" val="1267027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Blocco appunti e matita su una scrivania">
            <a:extLst>
              <a:ext uri="{FF2B5EF4-FFF2-40B4-BE49-F238E27FC236}">
                <a16:creationId xmlns:a16="http://schemas.microsoft.com/office/drawing/2014/main" id="{92AF9CD2-9B40-357B-A743-0160A73F7F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77" r="7977" b="-1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F3CFA2-B156-F54A-EB09-708157389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34" y="1139484"/>
            <a:ext cx="6798539" cy="4975564"/>
          </a:xfrm>
        </p:spPr>
        <p:txBody>
          <a:bodyPr>
            <a:normAutofit/>
          </a:bodyPr>
          <a:lstStyle/>
          <a:p>
            <a:pPr algn="just"/>
            <a:r>
              <a:rPr lang="it-IT" sz="2400" dirty="0"/>
              <a:t>Vi propongo una tabella, costruita assieme ai docenti e applicata in diverse classi, per provare a focalizzare l’attenzione su una vostra precisa classe:</a:t>
            </a:r>
          </a:p>
          <a:p>
            <a:pPr algn="just">
              <a:buFontTx/>
              <a:buChar char="-"/>
            </a:pPr>
            <a:r>
              <a:rPr lang="it-IT" sz="2400" dirty="0"/>
              <a:t>Ciascuno scelga una propria classe.</a:t>
            </a:r>
          </a:p>
          <a:p>
            <a:pPr algn="just">
              <a:buFontTx/>
              <a:buChar char="-"/>
            </a:pPr>
            <a:r>
              <a:rPr lang="it-IT" sz="2400" dirty="0"/>
              <a:t>Provi a compilare la tabella.</a:t>
            </a:r>
          </a:p>
          <a:p>
            <a:pPr algn="just">
              <a:buFontTx/>
              <a:buChar char="-"/>
            </a:pPr>
            <a:r>
              <a:rPr lang="it-IT" sz="2400" dirty="0"/>
              <a:t>Si confronti con il vicino su quali aspetti la compilazione della tabella fa emergere.</a:t>
            </a:r>
          </a:p>
          <a:p>
            <a:pPr algn="just">
              <a:buFontTx/>
              <a:buChar char="-"/>
            </a:pPr>
            <a:r>
              <a:rPr lang="it-IT" sz="2400" dirty="0"/>
              <a:t>Poi ci confronteremo insieme.</a:t>
            </a:r>
          </a:p>
        </p:txBody>
      </p:sp>
    </p:spTree>
    <p:extLst>
      <p:ext uri="{BB962C8B-B14F-4D97-AF65-F5344CB8AC3E}">
        <p14:creationId xmlns:p14="http://schemas.microsoft.com/office/powerpoint/2010/main" val="2701798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8CF5DD89-3CB3-9AD6-B8CC-A84D426EB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2. </a:t>
            </a:r>
            <a:r>
              <a:rPr lang="it-IT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Considerare la classe come realtà vitale e dinamica</a:t>
            </a:r>
          </a:p>
        </p:txBody>
      </p:sp>
    </p:spTree>
    <p:extLst>
      <p:ext uri="{BB962C8B-B14F-4D97-AF65-F5344CB8AC3E}">
        <p14:creationId xmlns:p14="http://schemas.microsoft.com/office/powerpoint/2010/main" val="2504278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970908" y="1220919"/>
            <a:ext cx="5425781" cy="2387600"/>
          </a:xfrm>
        </p:spPr>
        <p:txBody>
          <a:bodyPr>
            <a:normAutofit/>
          </a:bodyPr>
          <a:lstStyle/>
          <a:p>
            <a:pPr algn="l"/>
            <a:r>
              <a:rPr lang="it-IT" sz="5100" dirty="0"/>
              <a:t>I diversi modi </a:t>
            </a:r>
            <a:br>
              <a:rPr lang="it-IT" sz="5100" dirty="0"/>
            </a:br>
            <a:r>
              <a:rPr lang="it-IT" sz="5100" dirty="0"/>
              <a:t>di concepire la classe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88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3591</Words>
  <Application>Microsoft Office PowerPoint</Application>
  <PresentationFormat>Widescreen</PresentationFormat>
  <Paragraphs>384</Paragraphs>
  <Slides>57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57</vt:i4>
      </vt:variant>
    </vt:vector>
  </HeadingPairs>
  <TitlesOfParts>
    <vt:vector size="69" baseType="lpstr">
      <vt:lpstr>Aptos</vt:lpstr>
      <vt:lpstr>Aptos Display</vt:lpstr>
      <vt:lpstr>Arial</vt:lpstr>
      <vt:lpstr>Calibri</vt:lpstr>
      <vt:lpstr>Calibri Light</vt:lpstr>
      <vt:lpstr>Symbol</vt:lpstr>
      <vt:lpstr>Times New Roman</vt:lpstr>
      <vt:lpstr>Trebuchet MS</vt:lpstr>
      <vt:lpstr>Wingdings</vt:lpstr>
      <vt:lpstr>Tema di Office</vt:lpstr>
      <vt:lpstr>1_Tema di Office</vt:lpstr>
      <vt:lpstr>2_Tema di Office</vt:lpstr>
      <vt:lpstr>La gestione della classe Appunti per una mappa di riferimento</vt:lpstr>
      <vt:lpstr>Finalità dell’incontro</vt:lpstr>
      <vt:lpstr>Metodologia dell’incontro</vt:lpstr>
      <vt:lpstr>Presupposti</vt:lpstr>
      <vt:lpstr>1. Avere presente la realtà della classe nel suo insieme</vt:lpstr>
      <vt:lpstr>Presentazione standard di PowerPoint</vt:lpstr>
      <vt:lpstr>Presentazione standard di PowerPoint</vt:lpstr>
      <vt:lpstr>2. Considerare la classe come realtà vitale e dinamica</vt:lpstr>
      <vt:lpstr>I diversi modi  di concepire la classe</vt:lpstr>
      <vt:lpstr>La classe come contenitore</vt:lpstr>
      <vt:lpstr>La classe come gruppo, contesto, ambiente</vt:lpstr>
      <vt:lpstr>La classe come risorsa  e strumento  per l’apprendimento</vt:lpstr>
      <vt:lpstr>La specificità della classe come gruppo</vt:lpstr>
      <vt:lpstr>Presentazione standard di PowerPoint</vt:lpstr>
      <vt:lpstr>Gli elementi fondamentali della dinamica dei gruppi</vt:lpstr>
      <vt:lpstr>Partiamo da una definizione classica di gruppo</vt:lpstr>
      <vt:lpstr>Tre considerazioni basilari</vt:lpstr>
      <vt:lpstr>I fattori portanti di un gruppo</vt:lpstr>
      <vt:lpstr>Approccio sui macro fenomeni</vt:lpstr>
      <vt:lpstr>Presentazione standard di PowerPoint</vt:lpstr>
      <vt:lpstr>3. Osservare le dinamiche</vt:lpstr>
      <vt:lpstr>Presentazione standard di PowerPoint</vt:lpstr>
      <vt:lpstr>Rapporto tra gli alunni </vt:lpstr>
      <vt:lpstr>Rapporto con i docenti</vt:lpstr>
      <vt:lpstr>Considerare le strutture interattive del gruppo</vt:lpstr>
      <vt:lpstr>Le strutture interattive</vt:lpstr>
      <vt:lpstr>Struttura comunicativa</vt:lpstr>
      <vt:lpstr>Suggerimenti </vt:lpstr>
      <vt:lpstr>Struttura d’influsso</vt:lpstr>
      <vt:lpstr>Suggerimenti</vt:lpstr>
      <vt:lpstr>Struttura socio-affettiva</vt:lpstr>
      <vt:lpstr>Suggerimenti</vt:lpstr>
      <vt:lpstr>Struttura delle aspettative</vt:lpstr>
      <vt:lpstr>Suggerimenti</vt:lpstr>
      <vt:lpstr>4. Riconoscere il proprio stile comunicativo e orientarlo in modo costruttivo</vt:lpstr>
      <vt:lpstr>Presentazione standard di PowerPoint</vt:lpstr>
      <vt:lpstr>I due poli della comunicazione della didattica</vt:lpstr>
      <vt:lpstr>Presentazione standard di PowerPoint</vt:lpstr>
      <vt:lpstr>Stile assertivo: alcune caratteristiche</vt:lpstr>
      <vt:lpstr>Presentazione standard di PowerPoint</vt:lpstr>
      <vt:lpstr>5. Gestire l’ordinarietà della vita di classe: le regole basi</vt:lpstr>
      <vt:lpstr>Presentazione standard di PowerPoint</vt:lpstr>
      <vt:lpstr>A proposito della costruzione del gruppo classe</vt:lpstr>
      <vt:lpstr>La gestione dei conflitti</vt:lpstr>
      <vt:lpstr>Il metodo negoziale</vt:lpstr>
      <vt:lpstr>6. Modulare la comunicazione a seconda delle situazioni</vt:lpstr>
      <vt:lpstr>Presentazione standard di PowerPoint</vt:lpstr>
      <vt:lpstr>I principali approcci di fronte alle situazioni problematiche secondo Brophy.</vt:lpstr>
      <vt:lpstr>Proviamo ad ordinare pedagogicamente gli approcci</vt:lpstr>
      <vt:lpstr>7. Considerare le tipologie di difficoltà</vt:lpstr>
      <vt:lpstr>(Brophy 1999)</vt:lpstr>
      <vt:lpstr>Esempio: Studenti con difficoltà nella gestione dell’aggressività (Triani, 2013)</vt:lpstr>
      <vt:lpstr>Studenti con difficoltà di attenzione (Triani 2013)</vt:lpstr>
      <vt:lpstr>Presentazione standard di PowerPoint</vt:lpstr>
      <vt:lpstr>Studenti con lievi difficoltà di apprendimento (Triani 2013)</vt:lpstr>
      <vt:lpstr>Studenti con difficoltà di integrazione (Triani 2013)</vt:lpstr>
      <vt:lpstr>Breve bibliografia di riferimento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gestione della classe Appunti per una mappa di riferimento</dc:title>
  <dc:creator>Triani Pierpaolo (pierpaolo.triani)</dc:creator>
  <cp:lastModifiedBy>Triani Pierpaolo (pierpaolo.triani)</cp:lastModifiedBy>
  <cp:revision>4</cp:revision>
  <dcterms:created xsi:type="dcterms:W3CDTF">2024-04-06T14:07:09Z</dcterms:created>
  <dcterms:modified xsi:type="dcterms:W3CDTF">2024-04-14T14:47:48Z</dcterms:modified>
</cp:coreProperties>
</file>